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23.svg" ContentType="image/svg+xml"/>
  <Override PartName="/ppt/media/image25.svg" ContentType="image/svg+xml"/>
  <Override PartName="/ppt/media/image34.svg" ContentType="image/svg+xml"/>
  <Override PartName="/ppt/media/image3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3"/>
    <p:sldId id="293" r:id="rId4"/>
    <p:sldId id="323" r:id="rId5"/>
    <p:sldId id="292" r:id="rId6"/>
    <p:sldId id="296" r:id="rId7"/>
    <p:sldId id="302" r:id="rId8"/>
    <p:sldId id="297" r:id="rId9"/>
    <p:sldId id="304" r:id="rId10"/>
    <p:sldId id="327" r:id="rId11"/>
    <p:sldId id="322" r:id="rId12"/>
    <p:sldId id="295" r:id="rId13"/>
    <p:sldId id="301" r:id="rId14"/>
    <p:sldId id="320" r:id="rId16"/>
    <p:sldId id="314" r:id="rId17"/>
    <p:sldId id="303" r:id="rId18"/>
    <p:sldId id="305" r:id="rId19"/>
    <p:sldId id="330" r:id="rId20"/>
    <p:sldId id="331" r:id="rId21"/>
    <p:sldId id="294" r:id="rId22"/>
    <p:sldId id="309" r:id="rId23"/>
    <p:sldId id="312" r:id="rId24"/>
    <p:sldId id="335" r:id="rId25"/>
    <p:sldId id="308" r:id="rId26"/>
    <p:sldId id="313" r:id="rId27"/>
  </p:sldIdLst>
  <p:sldSz cx="9144000" cy="5143500" type="screen16x9"/>
  <p:notesSz cx="6858000" cy="9144000"/>
  <p:embeddedFontLst>
    <p:embeddedFont>
      <p:font typeface="Gilroy" panose="00000400000000000000" charset="0"/>
      <p:regular r:id="rId31"/>
    </p:embeddedFont>
    <p:embeddedFont>
      <p:font typeface="Montserrat ExtraBold" panose="00000900000000000000" charset="0"/>
      <p:bold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57" userDrawn="1">
          <p15:clr>
            <a:srgbClr val="A4A3A4"/>
          </p15:clr>
        </p15:guide>
        <p15:guide id="2" pos="5571" userDrawn="1">
          <p15:clr>
            <a:srgbClr val="A4A3A4"/>
          </p15:clr>
        </p15:guide>
        <p15:guide id="3" orient="horz" pos="281" userDrawn="1">
          <p15:clr>
            <a:srgbClr val="A4A3A4"/>
          </p15:clr>
        </p15:guide>
        <p15:guide id="4" orient="horz" pos="382" userDrawn="1">
          <p15:clr>
            <a:srgbClr val="A4A3A4"/>
          </p15:clr>
        </p15:guide>
        <p15:guide id="5" orient="horz" pos="3069" userDrawn="1">
          <p15:clr>
            <a:srgbClr val="A4A3A4"/>
          </p15:clr>
        </p15:guide>
        <p15:guide id="6" orient="horz" pos="30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1414"/>
    <a:srgbClr val="FF4F4F"/>
    <a:srgbClr val="DB2929"/>
    <a:srgbClr val="FE0000"/>
    <a:srgbClr val="FEFAF7"/>
    <a:srgbClr val="FEFD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3" autoAdjust="0"/>
    <p:restoredTop sz="94660"/>
  </p:normalViewPr>
  <p:slideViewPr>
    <p:cSldViewPr snapToGrid="0" showGuides="1">
      <p:cViewPr>
        <p:scale>
          <a:sx n="98" d="100"/>
          <a:sy n="98" d="100"/>
        </p:scale>
        <p:origin x="3852" y="2028"/>
      </p:cViewPr>
      <p:guideLst>
        <p:guide pos="157"/>
        <p:guide pos="5571"/>
        <p:guide orient="horz" pos="281"/>
        <p:guide orient="horz" pos="382"/>
        <p:guide orient="horz" pos="3069"/>
        <p:guide orient="horz" pos="30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04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Title1</c:v>
                </c:pt>
                <c:pt idx="1">
                  <c:v>Title2</c:v>
                </c:pt>
                <c:pt idx="2">
                  <c:v>Title3</c:v>
                </c:pt>
                <c:pt idx="3">
                  <c:v>Title4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Title1</c:v>
                </c:pt>
                <c:pt idx="1">
                  <c:v>Title2</c:v>
                </c:pt>
                <c:pt idx="2">
                  <c:v>Title3</c:v>
                </c:pt>
                <c:pt idx="3">
                  <c:v>Title4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axId val="1306051151"/>
        <c:axId val="1306049071"/>
      </c:barChart>
      <c:catAx>
        <c:axId val="1306051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</a:p>
        </c:txPr>
        <c:crossAx val="1306049071"/>
        <c:crosses val="autoZero"/>
        <c:auto val="1"/>
        <c:lblAlgn val="ctr"/>
        <c:lblOffset val="100"/>
        <c:noMultiLvlLbl val="0"/>
      </c:catAx>
      <c:valAx>
        <c:axId val="1306049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</a:p>
        </c:txPr>
        <c:crossAx val="1306051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9124306-746a-488e-9654-4558f1be4a8d}"/>
      </c:ext>
    </c:extLst>
  </c:chart>
  <c:spPr>
    <a:noFill/>
    <a:ln>
      <a:noFill/>
    </a:ln>
    <a:effectLst/>
  </c:spPr>
  <c:txPr>
    <a:bodyPr/>
    <a:lstStyle/>
    <a:p>
      <a:pPr>
        <a:defRPr lang="zh-CN" sz="900">
          <a:solidFill>
            <a:schemeClr val="bg1"/>
          </a:solidFill>
          <a:latin typeface="+mj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Title1</c:v>
                </c:pt>
                <c:pt idx="1">
                  <c:v>Title2</c:v>
                </c:pt>
                <c:pt idx="2">
                  <c:v>Title3</c:v>
                </c:pt>
                <c:pt idx="3">
                  <c:v>Title4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Title1</c:v>
                </c:pt>
                <c:pt idx="1">
                  <c:v>Title2</c:v>
                </c:pt>
                <c:pt idx="2">
                  <c:v>Title3</c:v>
                </c:pt>
                <c:pt idx="3">
                  <c:v>Title4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axId val="1306051151"/>
        <c:axId val="1306049071"/>
      </c:barChart>
      <c:catAx>
        <c:axId val="1306051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</a:p>
        </c:txPr>
        <c:crossAx val="1306049071"/>
        <c:crosses val="autoZero"/>
        <c:auto val="1"/>
        <c:lblAlgn val="ctr"/>
        <c:lblOffset val="100"/>
        <c:noMultiLvlLbl val="0"/>
      </c:catAx>
      <c:valAx>
        <c:axId val="13060490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</a:p>
        </c:txPr>
        <c:crossAx val="1306051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99124306-746a-488e-9654-4558f1be4a8d}"/>
      </c:ext>
    </c:extLst>
  </c:chart>
  <c:spPr>
    <a:noFill/>
    <a:ln>
      <a:noFill/>
    </a:ln>
    <a:effectLst/>
  </c:spPr>
  <c:txPr>
    <a:bodyPr/>
    <a:lstStyle/>
    <a:p>
      <a:pPr>
        <a:defRPr lang="zh-CN" sz="900">
          <a:solidFill>
            <a:schemeClr val="bg1"/>
          </a:solidFill>
          <a:latin typeface="+mj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  <a:effectLst/>
          </c:spPr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3"/>
                <c:pt idx="0">
                  <c:v>类别一</c:v>
                </c:pt>
                <c:pt idx="1">
                  <c:v>类别二</c:v>
                </c:pt>
                <c:pt idx="2">
                  <c:v>类别三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b5665bc-912f-4298-9a8d-260acd33f5ed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汽车的方向盘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汽车的方向盘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216573" y="3252951"/>
            <a:ext cx="1510391" cy="1509987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954283" y="3252951"/>
            <a:ext cx="1510391" cy="1509987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691993" y="3252951"/>
            <a:ext cx="1510391" cy="1509987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429704" y="3252951"/>
            <a:ext cx="1510391" cy="1509987"/>
          </a:xfrm>
          <a:prstGeom prst="ellipse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汽车的方向盘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片占位符 3"/>
          <p:cNvSpPr>
            <a:spLocks noGrp="1"/>
          </p:cNvSpPr>
          <p:nvPr>
            <p:ph type="pic" sz="quarter" idx="10"/>
          </p:nvPr>
        </p:nvSpPr>
        <p:spPr>
          <a:xfrm>
            <a:off x="228600" y="1392436"/>
            <a:ext cx="1919498" cy="1302495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464579" y="1392436"/>
            <a:ext cx="1919498" cy="1302495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249621" y="2942128"/>
            <a:ext cx="1919498" cy="1302495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3"/>
          </p:nvPr>
        </p:nvSpPr>
        <p:spPr>
          <a:xfrm>
            <a:off x="2485600" y="2942128"/>
            <a:ext cx="1919498" cy="1302495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汽车的方向盘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02021" y="3683000"/>
            <a:ext cx="1475992" cy="1001549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3"/>
          <p:cNvSpPr>
            <a:spLocks noGrp="1"/>
          </p:cNvSpPr>
          <p:nvPr>
            <p:ph type="pic" sz="quarter" idx="13"/>
          </p:nvPr>
        </p:nvSpPr>
        <p:spPr>
          <a:xfrm>
            <a:off x="2008571" y="3695700"/>
            <a:ext cx="1475992" cy="1001549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3"/>
          <p:cNvSpPr>
            <a:spLocks noGrp="1"/>
          </p:cNvSpPr>
          <p:nvPr>
            <p:ph type="pic" sz="quarter" idx="14"/>
          </p:nvPr>
        </p:nvSpPr>
        <p:spPr>
          <a:xfrm>
            <a:off x="3615121" y="3708400"/>
            <a:ext cx="1475992" cy="1001549"/>
          </a:xfrm>
          <a:prstGeom prst="round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08358-8642-4150-B080-D65DC17750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6FB5-DFFE-4CC4-AF62-3E9601A42C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8358-8642-4150-B080-D65DC17750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16FB5-DFFE-4CC4-AF62-3E9601A42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3.png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6.jpeg"/><Relationship Id="rId2" Type="http://schemas.openxmlformats.org/officeDocument/2006/relationships/tags" Target="../tags/tag64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7.jpeg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95.xml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1.jpeg"/><Relationship Id="rId12" Type="http://schemas.openxmlformats.org/officeDocument/2006/relationships/image" Target="../media/image20.jpeg"/><Relationship Id="rId11" Type="http://schemas.openxmlformats.org/officeDocument/2006/relationships/image" Target="../media/image19.jpeg"/><Relationship Id="rId10" Type="http://schemas.openxmlformats.org/officeDocument/2006/relationships/image" Target="../media/image25.svg"/><Relationship Id="rId1" Type="http://schemas.openxmlformats.org/officeDocument/2006/relationships/tags" Target="../tags/tag9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image" Target="../media/image26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svg"/><Relationship Id="rId7" Type="http://schemas.openxmlformats.org/officeDocument/2006/relationships/image" Target="../media/image33.png"/><Relationship Id="rId6" Type="http://schemas.openxmlformats.org/officeDocument/2006/relationships/tags" Target="../tags/tag103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7.jpeg"/><Relationship Id="rId18" Type="http://schemas.openxmlformats.org/officeDocument/2006/relationships/slideLayout" Target="../slideLayouts/slideLayout5.xml"/><Relationship Id="rId17" Type="http://schemas.openxmlformats.org/officeDocument/2006/relationships/hyperlink" Target="https://rajeevtiwari8055.github.io/" TargetMode="External"/><Relationship Id="rId16" Type="http://schemas.openxmlformats.org/officeDocument/2006/relationships/hyperlink" Target="mailto:rajeevtiwari8055@gmail.com" TargetMode="External"/><Relationship Id="rId15" Type="http://schemas.openxmlformats.org/officeDocument/2006/relationships/hyperlink" Target="https://x.com/rajeevtiwariRT" TargetMode="External"/><Relationship Id="rId14" Type="http://schemas.openxmlformats.org/officeDocument/2006/relationships/hyperlink" Target="https://github.com/rajeevtiwari8055" TargetMode="External"/><Relationship Id="rId13" Type="http://schemas.openxmlformats.org/officeDocument/2006/relationships/hyperlink" Target="https://www.linkedin.com/in/rajeevtiwari8055" TargetMode="External"/><Relationship Id="rId12" Type="http://schemas.openxmlformats.org/officeDocument/2006/relationships/image" Target="../media/image38.png"/><Relationship Id="rId11" Type="http://schemas.openxmlformats.org/officeDocument/2006/relationships/image" Target="../media/image37.png"/><Relationship Id="rId10" Type="http://schemas.openxmlformats.org/officeDocument/2006/relationships/image" Target="../media/image36.sv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7.jpeg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3" Type="http://schemas.openxmlformats.org/officeDocument/2006/relationships/slideLayout" Target="../slideLayouts/slideLayout6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image" Target="../media/image8.jpeg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tags" Target="../tags/tag42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4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microsoft.com/office/2007/relationships/hdphoto" Target="../media/image16.wdp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28600" y="4762359"/>
            <a:ext cx="722293" cy="127280"/>
            <a:chOff x="228600" y="4808554"/>
            <a:chExt cx="722293" cy="127280"/>
          </a:xfrm>
        </p:grpSpPr>
        <p:sp>
          <p:nvSpPr>
            <p:cNvPr id="14" name="椭圆 1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890326" y="4672111"/>
            <a:ext cx="213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template.wps.com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pic>
        <p:nvPicPr>
          <p:cNvPr id="3" name="图片 2" descr="一辆银色的车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9215" b="15408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554355" y="2953385"/>
            <a:ext cx="410210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en-GB" sz="1400" b="0">
                <a:solidFill>
                  <a:srgbClr val="FF1414"/>
                </a:solidFill>
              </a:rPr>
              <a:t>Interactive Analytics for Road Safety Decisions</a:t>
            </a:r>
            <a:endParaRPr lang="en-US" altLang="en-GB" sz="1400" b="0">
              <a:solidFill>
                <a:srgbClr val="FF1414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5095874" y="0"/>
            <a:ext cx="5023487" cy="5143500"/>
          </a:xfrm>
          <a:custGeom>
            <a:avLst/>
            <a:gdLst>
              <a:gd name="connsiteX0" fmla="*/ 5023487 w 5023487"/>
              <a:gd name="connsiteY0" fmla="*/ 5138664 h 5143500"/>
              <a:gd name="connsiteX1" fmla="*/ 5023487 w 5023487"/>
              <a:gd name="connsiteY1" fmla="*/ 5143500 h 5143500"/>
              <a:gd name="connsiteX2" fmla="*/ 5004678 w 5023487"/>
              <a:gd name="connsiteY2" fmla="*/ 5143500 h 5143500"/>
              <a:gd name="connsiteX3" fmla="*/ 948004 w 5023487"/>
              <a:gd name="connsiteY3" fmla="*/ 0 h 5143500"/>
              <a:gd name="connsiteX4" fmla="*/ 4048126 w 5023487"/>
              <a:gd name="connsiteY4" fmla="*/ 0 h 5143500"/>
              <a:gd name="connsiteX5" fmla="*/ 4048126 w 5023487"/>
              <a:gd name="connsiteY5" fmla="*/ 349179 h 5143500"/>
              <a:gd name="connsiteX6" fmla="*/ 3988521 w 5023487"/>
              <a:gd name="connsiteY6" fmla="*/ 358276 h 5143500"/>
              <a:gd name="connsiteX7" fmla="*/ 2035324 w 5023487"/>
              <a:gd name="connsiteY7" fmla="*/ 2754767 h 5143500"/>
              <a:gd name="connsiteX8" fmla="*/ 3754091 w 5023487"/>
              <a:gd name="connsiteY8" fmla="*/ 5090980 h 5143500"/>
              <a:gd name="connsiteX9" fmla="*/ 3958348 w 5023487"/>
              <a:gd name="connsiteY9" fmla="*/ 5143500 h 5143500"/>
              <a:gd name="connsiteX10" fmla="*/ 690414 w 5023487"/>
              <a:gd name="connsiteY10" fmla="*/ 5143500 h 5143500"/>
              <a:gd name="connsiteX11" fmla="*/ 648804 w 5023487"/>
              <a:gd name="connsiteY11" fmla="*/ 5078595 h 5143500"/>
              <a:gd name="connsiteX12" fmla="*/ 0 w 5023487"/>
              <a:gd name="connsiteY12" fmla="*/ 2754767 h 5143500"/>
              <a:gd name="connsiteX13" fmla="*/ 890318 w 5023487"/>
              <a:gd name="connsiteY13" fmla="*/ 7340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3487" h="5143500">
                <a:moveTo>
                  <a:pt x="5023487" y="5138664"/>
                </a:moveTo>
                <a:lnTo>
                  <a:pt x="5023487" y="5143500"/>
                </a:lnTo>
                <a:lnTo>
                  <a:pt x="5004678" y="5143500"/>
                </a:lnTo>
                <a:close/>
                <a:moveTo>
                  <a:pt x="948004" y="0"/>
                </a:moveTo>
                <a:lnTo>
                  <a:pt x="4048126" y="0"/>
                </a:lnTo>
                <a:lnTo>
                  <a:pt x="4048126" y="349179"/>
                </a:lnTo>
                <a:lnTo>
                  <a:pt x="3988521" y="358276"/>
                </a:lnTo>
                <a:cubicBezTo>
                  <a:pt x="2873834" y="586374"/>
                  <a:pt x="2035324" y="1572648"/>
                  <a:pt x="2035324" y="2754767"/>
                </a:cubicBezTo>
                <a:cubicBezTo>
                  <a:pt x="2035324" y="3852449"/>
                  <a:pt x="2758325" y="4781265"/>
                  <a:pt x="3754091" y="5090980"/>
                </a:cubicBezTo>
                <a:lnTo>
                  <a:pt x="3958348" y="5143500"/>
                </a:lnTo>
                <a:lnTo>
                  <a:pt x="690414" y="5143500"/>
                </a:lnTo>
                <a:lnTo>
                  <a:pt x="648804" y="5078595"/>
                </a:lnTo>
                <a:cubicBezTo>
                  <a:pt x="237090" y="4401004"/>
                  <a:pt x="0" y="3605573"/>
                  <a:pt x="0" y="2754767"/>
                </a:cubicBezTo>
                <a:cubicBezTo>
                  <a:pt x="0" y="1749270"/>
                  <a:pt x="331142" y="821114"/>
                  <a:pt x="890318" y="7340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图片包含 黑暗, 灯光, 桌子, 交通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5" t="20052" r="9218" b="15407"/>
          <a:stretch>
            <a:fillRect/>
          </a:stretch>
        </p:blipFill>
        <p:spPr>
          <a:xfrm>
            <a:off x="4282439" y="1219200"/>
            <a:ext cx="4861561" cy="3924300"/>
          </a:xfrm>
          <a:prstGeom prst="rect">
            <a:avLst/>
          </a:prstGeom>
        </p:spPr>
      </p:pic>
      <p:pic>
        <p:nvPicPr>
          <p:cNvPr id="23" name="图片 22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" y="0"/>
            <a:ext cx="1589872" cy="894303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>
            <a:off x="0" y="3861582"/>
            <a:ext cx="1131465" cy="1281918"/>
          </a:xfrm>
          <a:custGeom>
            <a:avLst/>
            <a:gdLst>
              <a:gd name="connsiteX0" fmla="*/ 0 w 2156732"/>
              <a:gd name="connsiteY0" fmla="*/ 0 h 2443517"/>
              <a:gd name="connsiteX1" fmla="*/ 1849 w 2156732"/>
              <a:gd name="connsiteY1" fmla="*/ 94 h 2443517"/>
              <a:gd name="connsiteX2" fmla="*/ 2156732 w 2156732"/>
              <a:gd name="connsiteY2" fmla="*/ 2388001 h 2443517"/>
              <a:gd name="connsiteX3" fmla="*/ 2154104 w 2156732"/>
              <a:gd name="connsiteY3" fmla="*/ 2443517 h 2443517"/>
              <a:gd name="connsiteX4" fmla="*/ 1064156 w 2156732"/>
              <a:gd name="connsiteY4" fmla="*/ 2443517 h 2443517"/>
              <a:gd name="connsiteX5" fmla="*/ 1066610 w 2156732"/>
              <a:gd name="connsiteY5" fmla="*/ 2388001 h 2443517"/>
              <a:gd name="connsiteX6" fmla="*/ 20478 w 2156732"/>
              <a:gd name="connsiteY6" fmla="*/ 1104441 h 2443517"/>
              <a:gd name="connsiteX7" fmla="*/ 0 w 2156732"/>
              <a:gd name="connsiteY7" fmla="*/ 1101315 h 244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6732" h="2443517">
                <a:moveTo>
                  <a:pt x="0" y="0"/>
                </a:moveTo>
                <a:lnTo>
                  <a:pt x="1849" y="94"/>
                </a:lnTo>
                <a:cubicBezTo>
                  <a:pt x="1212215" y="123013"/>
                  <a:pt x="2156732" y="1145205"/>
                  <a:pt x="2156732" y="2388001"/>
                </a:cubicBezTo>
                <a:lnTo>
                  <a:pt x="2154104" y="2443517"/>
                </a:lnTo>
                <a:lnTo>
                  <a:pt x="1064156" y="2443517"/>
                </a:lnTo>
                <a:lnTo>
                  <a:pt x="1066610" y="2388001"/>
                </a:lnTo>
                <a:cubicBezTo>
                  <a:pt x="1066610" y="1754858"/>
                  <a:pt x="617504" y="1226610"/>
                  <a:pt x="20478" y="1104441"/>
                </a:cubicBezTo>
                <a:lnTo>
                  <a:pt x="0" y="110131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0" y="2705393"/>
            <a:ext cx="3380271" cy="290720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840" y="1631315"/>
            <a:ext cx="571754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4000" b="1">
                <a:solidFill>
                  <a:schemeClr val="bg1"/>
                </a:solidFill>
                <a:latin typeface="+mj-lt"/>
              </a:rPr>
              <a:t>Road Accident Analysis Dashboard</a:t>
            </a:r>
            <a:endParaRPr lang="en-US" altLang="en-GB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8111" y="4672408"/>
            <a:ext cx="42378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>
                <a:solidFill>
                  <a:schemeClr val="bg1"/>
                </a:solidFill>
              </a:rPr>
              <a:t>Presentations are communication tools that can be used as speeches, reports, and more.</a:t>
            </a:r>
            <a:endParaRPr lang="zh-CN" altLang="en-US" sz="105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8" name="椭圆 27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2284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Vehicle Type Analysis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黑暗中的汽车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7870"/>
            <a:ext cx="7673975" cy="4316730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3554095" y="1653540"/>
            <a:ext cx="5664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accent1"/>
                </a:solidFill>
                <a:latin typeface="+mj-lt"/>
              </a:rPr>
              <a:t>01</a:t>
            </a:r>
            <a:endParaRPr lang="en-US" altLang="zh-CN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47618" y="2022112"/>
            <a:ext cx="264841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Cars accident casualties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671310" y="1653540"/>
            <a:ext cx="5594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accent1"/>
                </a:solidFill>
                <a:latin typeface="+mj-lt"/>
              </a:rPr>
              <a:t>02</a:t>
            </a:r>
            <a:endParaRPr lang="en-US" altLang="zh-CN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66510" y="2021840"/>
            <a:ext cx="277685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Motorcycles accident casualties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8606" y="2960519"/>
            <a:ext cx="3442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8000</a:t>
            </a: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+</a:t>
            </a:r>
            <a:endParaRPr lang="en-US" altLang="zh-CN" sz="24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60318" y="4089502"/>
            <a:ext cx="264841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Trucks and Buses accident casualties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367798" y="2960519"/>
            <a:ext cx="31535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16400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km</a:t>
            </a:r>
            <a:endParaRPr lang="en-US" altLang="zh-CN" sz="2000" b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379510" y="4089502"/>
            <a:ext cx="264841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Tractor accident casualties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6664325" y="3720465"/>
            <a:ext cx="5664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accent1"/>
                </a:solidFill>
                <a:latin typeface="+mj-lt"/>
              </a:rPr>
              <a:t>04</a:t>
            </a:r>
            <a:endParaRPr lang="en-US" altLang="zh-CN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3681095" y="3720465"/>
            <a:ext cx="5664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>
                <a:solidFill>
                  <a:schemeClr val="accent1"/>
                </a:solidFill>
                <a:latin typeface="+mj-lt"/>
              </a:rPr>
              <a:t>03</a:t>
            </a:r>
            <a:endParaRPr lang="en-US" altLang="zh-CN" b="1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5218043" y="1034981"/>
            <a:ext cx="3697357" cy="3697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367863" y="2455978"/>
            <a:ext cx="3579053" cy="396739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634" y="1775499"/>
            <a:ext cx="4667283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3200" b="1">
                <a:solidFill>
                  <a:schemeClr val="bg1"/>
                </a:solidFill>
                <a:latin typeface="+mj-lt"/>
              </a:rPr>
              <a:t>CY vs PY Trend Analysis</a:t>
            </a:r>
            <a:endParaRPr lang="en-US" alt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375" y="2933700"/>
            <a:ext cx="456311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Monthly casualty comparison</a:t>
            </a:r>
            <a:endParaRPr lang="en-US" altLang="en-GB" sz="14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Current Year vs Previous Year</a:t>
            </a:r>
            <a:endParaRPr lang="en-US" altLang="en-GB" sz="14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Line chart visualization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50044" y="954019"/>
            <a:ext cx="3697357" cy="36973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pic>
        <p:nvPicPr>
          <p:cNvPr id="5" name="图片 4" descr="汽车的方向盘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5023944" y="945930"/>
            <a:ext cx="3752193" cy="3752193"/>
          </a:xfrm>
          <a:prstGeom prst="ellipse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一辆银色的车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4000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69" b="30689"/>
          <a:stretch>
            <a:fillRect/>
          </a:stretch>
        </p:blipFill>
        <p:spPr>
          <a:xfrm>
            <a:off x="5991462" y="3480798"/>
            <a:ext cx="2877074" cy="1330597"/>
          </a:xfrm>
          <a:custGeom>
            <a:avLst/>
            <a:gdLst>
              <a:gd name="connsiteX0" fmla="*/ 0 w 7031118"/>
              <a:gd name="connsiteY0" fmla="*/ 0 h 4102276"/>
              <a:gd name="connsiteX1" fmla="*/ 7031118 w 7031118"/>
              <a:gd name="connsiteY1" fmla="*/ 0 h 4102276"/>
              <a:gd name="connsiteX2" fmla="*/ 7031118 w 7031118"/>
              <a:gd name="connsiteY2" fmla="*/ 4102276 h 4102276"/>
              <a:gd name="connsiteX3" fmla="*/ 0 w 7031118"/>
              <a:gd name="connsiteY3" fmla="*/ 4102276 h 410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118" h="4102276">
                <a:moveTo>
                  <a:pt x="0" y="0"/>
                </a:moveTo>
                <a:lnTo>
                  <a:pt x="7031118" y="0"/>
                </a:lnTo>
                <a:lnTo>
                  <a:pt x="7031118" y="4102276"/>
                </a:lnTo>
                <a:lnTo>
                  <a:pt x="0" y="4102276"/>
                </a:lnTo>
                <a:close/>
              </a:path>
            </a:pathLst>
          </a:custGeom>
        </p:spPr>
      </p:pic>
      <p:sp>
        <p:nvSpPr>
          <p:cNvPr id="2" name="椭圆 1"/>
          <p:cNvSpPr/>
          <p:nvPr/>
        </p:nvSpPr>
        <p:spPr>
          <a:xfrm>
            <a:off x="4790725" y="533247"/>
            <a:ext cx="4595648" cy="4595648"/>
          </a:xfrm>
          <a:prstGeom prst="ellipse">
            <a:avLst/>
          </a:prstGeom>
          <a:gradFill>
            <a:gsLst>
              <a:gs pos="79000">
                <a:srgbClr val="DB2929">
                  <a:alpha val="0"/>
                </a:srgbClr>
              </a:gs>
              <a:gs pos="0">
                <a:srgbClr val="FF4F4F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72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Road Type Analysis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26588" y="1556758"/>
            <a:ext cx="3722282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Single carriageway roads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Dual carriageway roads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Roundabout roads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Oneway street roads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Slip road and unknown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Horizontal bar chart</a:t>
            </a:r>
            <a:endParaRPr lang="en-US" altLang="en-GB" sz="1400">
              <a:solidFill>
                <a:schemeClr val="bg1"/>
              </a:solidFill>
            </a:endParaRPr>
          </a:p>
        </p:txBody>
      </p:sp>
      <p:pic>
        <p:nvPicPr>
          <p:cNvPr id="21" name="图片占位符 20" descr="汽车的方向盘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" r="804"/>
          <a:stretch>
            <a:fillRect/>
          </a:stretch>
        </p:blipFill>
        <p:spPr>
          <a:xfrm>
            <a:off x="228600" y="1392436"/>
            <a:ext cx="1919498" cy="1302495"/>
          </a:xfrm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3" name="图片占位符 22" descr="汽车的方向盘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r="1186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5" name="图片占位符 24" descr="电脑游戏的截图&#10;&#10;中度可信度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062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7" name="图片占位符 26" descr="汽车的方向盘&#10;&#10;描述已自动生成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895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7237140" y="2972388"/>
            <a:ext cx="1906860" cy="2171112"/>
          </a:xfrm>
          <a:custGeom>
            <a:avLst/>
            <a:gdLst>
              <a:gd name="connsiteX0" fmla="*/ 1906860 w 1906860"/>
              <a:gd name="connsiteY0" fmla="*/ 0 h 2171112"/>
              <a:gd name="connsiteX1" fmla="*/ 1906860 w 1906860"/>
              <a:gd name="connsiteY1" fmla="*/ 1006708 h 2171112"/>
              <a:gd name="connsiteX2" fmla="*/ 1809972 w 1906860"/>
              <a:gd name="connsiteY2" fmla="*/ 1021495 h 2171112"/>
              <a:gd name="connsiteX3" fmla="*/ 1006398 w 1906860"/>
              <a:gd name="connsiteY3" fmla="*/ 2007446 h 2171112"/>
              <a:gd name="connsiteX4" fmla="*/ 1020839 w 1906860"/>
              <a:gd name="connsiteY4" fmla="*/ 2171112 h 2171112"/>
              <a:gd name="connsiteX5" fmla="*/ 7749 w 1906860"/>
              <a:gd name="connsiteY5" fmla="*/ 2171112 h 2171112"/>
              <a:gd name="connsiteX6" fmla="*/ 0 w 1906860"/>
              <a:gd name="connsiteY6" fmla="*/ 2007446 h 2171112"/>
              <a:gd name="connsiteX7" fmla="*/ 1806999 w 1906860"/>
              <a:gd name="connsiteY7" fmla="*/ 5042 h 217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6860" h="2171112">
                <a:moveTo>
                  <a:pt x="1906860" y="0"/>
                </a:moveTo>
                <a:lnTo>
                  <a:pt x="1906860" y="1006708"/>
                </a:lnTo>
                <a:lnTo>
                  <a:pt x="1809972" y="1021495"/>
                </a:lnTo>
                <a:cubicBezTo>
                  <a:pt x="1351373" y="1115338"/>
                  <a:pt x="1006398" y="1521106"/>
                  <a:pt x="1006398" y="2007446"/>
                </a:cubicBezTo>
                <a:lnTo>
                  <a:pt x="1020839" y="2171112"/>
                </a:lnTo>
                <a:lnTo>
                  <a:pt x="7749" y="2171112"/>
                </a:lnTo>
                <a:lnTo>
                  <a:pt x="0" y="2007446"/>
                </a:lnTo>
                <a:cubicBezTo>
                  <a:pt x="0" y="965287"/>
                  <a:pt x="792035" y="108117"/>
                  <a:pt x="1806999" y="504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9" descr="图片包含 黑暗, 灯光, 桌子, 交通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5" t="20052" r="9218" b="15407"/>
          <a:stretch>
            <a:fillRect/>
          </a:stretch>
        </p:blipFill>
        <p:spPr>
          <a:xfrm>
            <a:off x="4282439" y="1219200"/>
            <a:ext cx="4861561" cy="3924300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2" name="图表 11" descr="e7d195523061f1c09e9d68d7cf438b91ef959ecb14fc25d26BBA7F7DBC18E55DFF4014AF651F0BF2569D4B6C1DA7F1A4683A481403BD872FC687266AD13265C1DE7C373772FD8728ABDD69ADD03BFF5BE2862BC891DBB79E384CBA2AD7BD29318610FEDF51B3FEE05FEC5A091F42846D822380C7930B8446232BAEF97A5CF8EFA5006F9FB7A0D65F653EDA17F6F433D1"/>
          <p:cNvGraphicFramePr/>
          <p:nvPr/>
        </p:nvGraphicFramePr>
        <p:xfrm>
          <a:off x="247183" y="1908388"/>
          <a:ext cx="4885490" cy="296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文本框 12" descr="e7d195523061f1c09e9d68d7cf438b91ef959ecb14fc25d26BBA7F7DBC18E55DFF4014AF651F0BF2569D4B6C1DA7F1A4683A481403BD872FC687266AD13265C1DE7C373772FD8728ABDD69ADD03BFF5BE2862BC891DBB79E384CBA2AD7BD29318610FEDF51B3FEE05FEC5A091F42846D822380C7930B8446232BAEF97A5CF8EFA5006F9FB7A0D65F653EDA17F6F433D1"/>
          <p:cNvSpPr txBox="1"/>
          <p:nvPr/>
        </p:nvSpPr>
        <p:spPr>
          <a:xfrm>
            <a:off x="228600" y="1360187"/>
            <a:ext cx="34982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altLang="en-GB" sz="2400">
                <a:solidFill>
                  <a:schemeClr val="bg1"/>
                </a:solidFill>
              </a:rPr>
              <a:t>Road Surface Analysis</a:t>
            </a:r>
            <a:endParaRPr lang="en-US" altLang="en-GB" sz="24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3"/>
            </p:custDataLst>
          </p:nvPr>
        </p:nvSpPr>
        <p:spPr>
          <a:xfrm>
            <a:off x="5552875" y="2489258"/>
            <a:ext cx="3441264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Dry road conditions</a:t>
            </a:r>
            <a:endParaRPr lang="en-US" altLang="en-GB" sz="14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Wet road conditions</a:t>
            </a:r>
            <a:endParaRPr lang="en-US" altLang="en-GB" sz="14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Snow conditions</a:t>
            </a:r>
            <a:endParaRPr lang="en-US" altLang="en-GB" sz="14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Vertical Column chart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28600" y="1161936"/>
            <a:ext cx="4343400" cy="1926843"/>
            <a:chOff x="329959" y="1435042"/>
            <a:chExt cx="3210473" cy="1424248"/>
          </a:xfrm>
        </p:grpSpPr>
        <p:sp>
          <p:nvSpPr>
            <p:cNvPr id="9" name="矩形 8"/>
            <p:cNvSpPr/>
            <p:nvPr/>
          </p:nvSpPr>
          <p:spPr>
            <a:xfrm>
              <a:off x="599152" y="1882067"/>
              <a:ext cx="2941280" cy="9772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GB" sz="4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等线" panose="02010600030101010101" charset="-122"/>
                  <a:cs typeface="+mn-cs"/>
                </a:rPr>
                <a:t>Area-wise Analysis</a:t>
              </a:r>
              <a:endParaRPr kumimoji="0" lang="en-US" altLang="en-GB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29959" y="1435042"/>
              <a:ext cx="1323058" cy="818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>
                  <a:ln w="3175">
                    <a:gradFill>
                      <a:gsLst>
                        <a:gs pos="0">
                          <a:srgbClr val="DB2929"/>
                        </a:gs>
                        <a:gs pos="100000">
                          <a:srgbClr val="DB2929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+mj-ea"/>
                  <a:sym typeface="思源黑体 CN Normal" panose="020B0400000000000000" charset="-122"/>
                </a:rPr>
                <a:t>01</a:t>
              </a:r>
              <a:endParaRPr lang="zh-CN" altLang="en-US" sz="6600" b="1">
                <a:ln w="3175">
                  <a:gradFill>
                    <a:gsLst>
                      <a:gs pos="0">
                        <a:srgbClr val="DB2929"/>
                      </a:gs>
                      <a:gs pos="100000">
                        <a:srgbClr val="DB292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  <a:sym typeface="思源黑体 CN Normal" panose="020B040000000000000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665480" y="3518535"/>
            <a:ext cx="24555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Urban vs Rural casualties</a:t>
            </a:r>
            <a:endParaRPr lang="en-US" altLang="en-GB" sz="1400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2" name="椭圆 21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4" name="文本框 19"/>
          <p:cNvSpPr txBox="1"/>
          <p:nvPr/>
        </p:nvSpPr>
        <p:spPr>
          <a:xfrm>
            <a:off x="665480" y="3841115"/>
            <a:ext cx="245554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Pie chart comparison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5" name="文本框 19"/>
          <p:cNvSpPr txBox="1"/>
          <p:nvPr/>
        </p:nvSpPr>
        <p:spPr>
          <a:xfrm>
            <a:off x="665480" y="4163695"/>
            <a:ext cx="331660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Urban areas show higher casualties</a:t>
            </a:r>
            <a:endParaRPr lang="en-US" altLang="en-GB" sz="140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8" idx="0"/>
          </p:cNvCxnSpPr>
          <p:nvPr/>
        </p:nvCxnSpPr>
        <p:spPr>
          <a:xfrm>
            <a:off x="7088505" y="533400"/>
            <a:ext cx="0" cy="2171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88505" y="2719070"/>
            <a:ext cx="1513840" cy="11595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椭圆 4"/>
          <p:cNvSpPr/>
          <p:nvPr/>
        </p:nvSpPr>
        <p:spPr>
          <a:xfrm>
            <a:off x="5085142" y="533447"/>
            <a:ext cx="4020092" cy="402009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6"/>
          <p:cNvSpPr/>
          <p:nvPr/>
        </p:nvSpPr>
        <p:spPr>
          <a:xfrm>
            <a:off x="8101624" y="758485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9"/>
          <p:cNvSpPr/>
          <p:nvPr>
            <p:custDataLst>
              <p:tags r:id="rId2"/>
            </p:custDataLst>
          </p:nvPr>
        </p:nvSpPr>
        <p:spPr>
          <a:xfrm>
            <a:off x="8960268" y="2145225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4" descr="汽车的方向盘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5023944" y="945930"/>
            <a:ext cx="3752193" cy="3752193"/>
          </a:xfrm>
          <a:prstGeom prst="ellipse">
            <a:avLst/>
          </a:prstGeom>
        </p:spPr>
      </p:pic>
      <p:sp>
        <p:nvSpPr>
          <p:cNvPr id="30" name="椭圆 12"/>
          <p:cNvSpPr/>
          <p:nvPr>
            <p:custDataLst>
              <p:tags r:id="rId4"/>
            </p:custDataLst>
          </p:nvPr>
        </p:nvSpPr>
        <p:spPr>
          <a:xfrm>
            <a:off x="8648034" y="3635706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1"/>
          <p:cNvSpPr/>
          <p:nvPr/>
        </p:nvSpPr>
        <p:spPr>
          <a:xfrm>
            <a:off x="4790725" y="533247"/>
            <a:ext cx="4595648" cy="4595648"/>
          </a:xfrm>
          <a:prstGeom prst="ellipse">
            <a:avLst/>
          </a:prstGeom>
          <a:gradFill>
            <a:gsLst>
              <a:gs pos="79000">
                <a:srgbClr val="DB2929">
                  <a:alpha val="0"/>
                </a:srgbClr>
              </a:gs>
              <a:gs pos="0">
                <a:srgbClr val="FF4F4F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Straight Connector 31"/>
          <p:cNvCxnSpPr>
            <a:stCxn id="8" idx="0"/>
          </p:cNvCxnSpPr>
          <p:nvPr/>
        </p:nvCxnSpPr>
        <p:spPr>
          <a:xfrm>
            <a:off x="7088505" y="533400"/>
            <a:ext cx="0" cy="2084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088505" y="2632710"/>
            <a:ext cx="1664335" cy="9607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4" descr="汽车的方向盘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532130" y="1508125"/>
            <a:ext cx="2674620" cy="2674620"/>
          </a:xfrm>
          <a:prstGeom prst="ellipse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350" y="276860"/>
            <a:ext cx="472821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Light Condition Analysis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1331216"/>
            <a:ext cx="3401122" cy="3401122"/>
          </a:xfrm>
          <a:prstGeom prst="ellipse">
            <a:avLst/>
          </a:prstGeom>
          <a:gradFill>
            <a:gsLst>
              <a:gs pos="79000">
                <a:srgbClr val="DB2929">
                  <a:alpha val="0"/>
                </a:srgbClr>
              </a:gs>
              <a:gs pos="0">
                <a:srgbClr val="FF4F4F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140273" y="1246552"/>
            <a:ext cx="4020092" cy="402009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876209" y="1471590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4538469" y="909499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FF1414"/>
                </a:solidFill>
                <a:latin typeface="+mj-lt"/>
              </a:rPr>
              <a:t>01</a:t>
            </a:r>
            <a:endParaRPr lang="en-US" altLang="zh-CN" sz="16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538468" y="1189250"/>
            <a:ext cx="4361239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Daylight accident cases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>
            <a:off x="3734853" y="2858330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173054" y="2412468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FF1414"/>
                </a:solidFill>
                <a:latin typeface="+mj-lt"/>
              </a:rPr>
              <a:t>02</a:t>
            </a:r>
            <a:endParaRPr lang="en-US" altLang="zh-CN" sz="16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173054" y="2692219"/>
            <a:ext cx="3859436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Darkness accident cases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>
          <a:xfrm>
            <a:off x="3422619" y="4348811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4860820" y="3902949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FF1414"/>
                </a:solidFill>
                <a:latin typeface="+mj-lt"/>
              </a:rPr>
              <a:t>03</a:t>
            </a:r>
            <a:endParaRPr lang="en-US" altLang="zh-CN" sz="16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4860820" y="4182700"/>
            <a:ext cx="3859436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Area chart visualization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0" y="2884170"/>
            <a:ext cx="4340225" cy="2259330"/>
          </a:xfrm>
          <a:custGeom>
            <a:avLst/>
            <a:gdLst>
              <a:gd name="connsiteX0" fmla="*/ 10 w 6301"/>
              <a:gd name="connsiteY0" fmla="*/ 2528 h 3558"/>
              <a:gd name="connsiteX1" fmla="*/ 6301 w 6301"/>
              <a:gd name="connsiteY1" fmla="*/ 0 h 3558"/>
              <a:gd name="connsiteX2" fmla="*/ 6301 w 6301"/>
              <a:gd name="connsiteY2" fmla="*/ 3558 h 3558"/>
              <a:gd name="connsiteX3" fmla="*/ 0 w 6301"/>
              <a:gd name="connsiteY3" fmla="*/ 3558 h 3558"/>
              <a:gd name="connsiteX4" fmla="*/ 10 w 6301"/>
              <a:gd name="connsiteY4" fmla="*/ 2528 h 3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01" h="3558">
                <a:moveTo>
                  <a:pt x="10" y="2528"/>
                </a:moveTo>
                <a:lnTo>
                  <a:pt x="6301" y="0"/>
                </a:lnTo>
                <a:lnTo>
                  <a:pt x="6301" y="3558"/>
                </a:lnTo>
                <a:lnTo>
                  <a:pt x="0" y="3558"/>
                </a:lnTo>
                <a:lnTo>
                  <a:pt x="10" y="2528"/>
                </a:lnTo>
                <a:close/>
              </a:path>
            </a:pathLst>
          </a:custGeom>
          <a:solidFill>
            <a:srgbClr val="DB292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72" y="277167"/>
            <a:ext cx="409417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Filters &amp; Interactivity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  <a:p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图表 1" descr="e7d195523061f1c09e9d68d7cf438b91ef959ecb14fc25d26BBA7F7DBC18E55DFF4014AF651F0BF2569D4B6C1DA7F1A4683A481403BD872FC687266AD13265C1DE7C373772FD8728ABDD69ADD03BFF5BE2862BC891DBB79E384CBA2AD7BD29318610FEDF51B3FEE05FEC5A091F42846D822380C7930B8446232BAEF97A5CF8EFA5006F9FB7A0D65F653EDA17F6F433D1"/>
          <p:cNvGraphicFramePr/>
          <p:nvPr/>
        </p:nvGraphicFramePr>
        <p:xfrm>
          <a:off x="1541760" y="1313835"/>
          <a:ext cx="6060480" cy="3306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任意多边形: 形状 4"/>
          <p:cNvSpPr/>
          <p:nvPr/>
        </p:nvSpPr>
        <p:spPr>
          <a:xfrm>
            <a:off x="5464099" y="1567543"/>
            <a:ext cx="1327760" cy="495433"/>
          </a:xfrm>
          <a:custGeom>
            <a:avLst/>
            <a:gdLst>
              <a:gd name="connsiteX0" fmla="*/ 0 w 1494263"/>
              <a:gd name="connsiteY0" fmla="*/ 557561 h 557561"/>
              <a:gd name="connsiteX1" fmla="*/ 557561 w 1494263"/>
              <a:gd name="connsiteY1" fmla="*/ 0 h 557561"/>
              <a:gd name="connsiteX2" fmla="*/ 1494263 w 1494263"/>
              <a:gd name="connsiteY2" fmla="*/ 0 h 55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263" h="557561">
                <a:moveTo>
                  <a:pt x="0" y="557561"/>
                </a:moveTo>
                <a:lnTo>
                  <a:pt x="557561" y="0"/>
                </a:lnTo>
                <a:lnTo>
                  <a:pt x="1494263" y="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99153" y="1405188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+mj-lt"/>
              </a:rPr>
              <a:t>04</a:t>
            </a:r>
            <a:endParaRPr lang="zh-CN" alt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3180" y="1684939"/>
            <a:ext cx="2164728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Wind condition filter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9" name="任意多边形: 形状 8"/>
          <p:cNvSpPr/>
          <p:nvPr/>
        </p:nvSpPr>
        <p:spPr>
          <a:xfrm flipH="1">
            <a:off x="2587082" y="1215482"/>
            <a:ext cx="1494263" cy="557561"/>
          </a:xfrm>
          <a:custGeom>
            <a:avLst/>
            <a:gdLst>
              <a:gd name="connsiteX0" fmla="*/ 0 w 1494263"/>
              <a:gd name="connsiteY0" fmla="*/ 557561 h 557561"/>
              <a:gd name="connsiteX1" fmla="*/ 557561 w 1494263"/>
              <a:gd name="connsiteY1" fmla="*/ 0 h 557561"/>
              <a:gd name="connsiteX2" fmla="*/ 1494263 w 1494263"/>
              <a:gd name="connsiteY2" fmla="*/ 0 h 55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263" h="557561">
                <a:moveTo>
                  <a:pt x="0" y="557561"/>
                </a:moveTo>
                <a:lnTo>
                  <a:pt x="557561" y="0"/>
                </a:lnTo>
                <a:lnTo>
                  <a:pt x="1494263" y="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2165" y="1046651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  <a:latin typeface="+mj-lt"/>
              </a:rPr>
              <a:t>01</a:t>
            </a:r>
            <a:endParaRPr lang="zh-CN" alt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4360" y="1326402"/>
            <a:ext cx="2019761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Year-based slicer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 flipH="1" flipV="1">
            <a:off x="2453398" y="3112778"/>
            <a:ext cx="853309" cy="318399"/>
          </a:xfrm>
          <a:custGeom>
            <a:avLst/>
            <a:gdLst>
              <a:gd name="connsiteX0" fmla="*/ 0 w 1494263"/>
              <a:gd name="connsiteY0" fmla="*/ 557561 h 557561"/>
              <a:gd name="connsiteX1" fmla="*/ 557561 w 1494263"/>
              <a:gd name="connsiteY1" fmla="*/ 0 h 557561"/>
              <a:gd name="connsiteX2" fmla="*/ 1494263 w 1494263"/>
              <a:gd name="connsiteY2" fmla="*/ 0 h 55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263" h="557561">
                <a:moveTo>
                  <a:pt x="0" y="557561"/>
                </a:moveTo>
                <a:lnTo>
                  <a:pt x="557561" y="0"/>
                </a:lnTo>
                <a:lnTo>
                  <a:pt x="1494263" y="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10245" y="3207065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  <a:latin typeface="+mj-lt"/>
              </a:rPr>
              <a:t>02</a:t>
            </a:r>
            <a:endParaRPr lang="zh-CN" alt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2440" y="3486816"/>
            <a:ext cx="2019761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Weather condition filter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 flipV="1">
            <a:off x="5537079" y="1925658"/>
            <a:ext cx="100360" cy="100360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V="1">
            <a:off x="4018389" y="1739591"/>
            <a:ext cx="100360" cy="100360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V="1">
            <a:off x="3283471" y="3019646"/>
            <a:ext cx="100360" cy="100360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 descr="一辆银色的车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  <a14:imgEffect>
                      <a14:saturation sat="4000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69" b="30689"/>
          <a:stretch>
            <a:fillRect/>
          </a:stretch>
        </p:blipFill>
        <p:spPr>
          <a:xfrm flipH="1">
            <a:off x="3307634" y="2375644"/>
            <a:ext cx="2877074" cy="1330597"/>
          </a:xfrm>
          <a:custGeom>
            <a:avLst/>
            <a:gdLst>
              <a:gd name="connsiteX0" fmla="*/ 0 w 7031118"/>
              <a:gd name="connsiteY0" fmla="*/ 0 h 4102276"/>
              <a:gd name="connsiteX1" fmla="*/ 7031118 w 7031118"/>
              <a:gd name="connsiteY1" fmla="*/ 0 h 4102276"/>
              <a:gd name="connsiteX2" fmla="*/ 7031118 w 7031118"/>
              <a:gd name="connsiteY2" fmla="*/ 4102276 h 4102276"/>
              <a:gd name="connsiteX3" fmla="*/ 0 w 7031118"/>
              <a:gd name="connsiteY3" fmla="*/ 4102276 h 410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118" h="4102276">
                <a:moveTo>
                  <a:pt x="0" y="0"/>
                </a:moveTo>
                <a:lnTo>
                  <a:pt x="7031118" y="0"/>
                </a:lnTo>
                <a:lnTo>
                  <a:pt x="7031118" y="4102276"/>
                </a:lnTo>
                <a:lnTo>
                  <a:pt x="0" y="4102276"/>
                </a:lnTo>
                <a:close/>
              </a:path>
            </a:pathLst>
          </a:custGeom>
        </p:spPr>
      </p:pic>
      <p:sp>
        <p:nvSpPr>
          <p:cNvPr id="19" name="任意多边形: 形状 18"/>
          <p:cNvSpPr/>
          <p:nvPr/>
        </p:nvSpPr>
        <p:spPr>
          <a:xfrm flipV="1">
            <a:off x="4950292" y="4190062"/>
            <a:ext cx="1494263" cy="557561"/>
          </a:xfrm>
          <a:custGeom>
            <a:avLst/>
            <a:gdLst>
              <a:gd name="connsiteX0" fmla="*/ 0 w 1494263"/>
              <a:gd name="connsiteY0" fmla="*/ 557561 h 557561"/>
              <a:gd name="connsiteX1" fmla="*/ 557561 w 1494263"/>
              <a:gd name="connsiteY1" fmla="*/ 0 h 557561"/>
              <a:gd name="connsiteX2" fmla="*/ 1494263 w 1494263"/>
              <a:gd name="connsiteY2" fmla="*/ 0 h 55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263" h="557561">
                <a:moveTo>
                  <a:pt x="0" y="557561"/>
                </a:moveTo>
                <a:lnTo>
                  <a:pt x="557561" y="0"/>
                </a:lnTo>
                <a:lnTo>
                  <a:pt x="1494263" y="0"/>
                </a:ln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V="1">
            <a:off x="4875228" y="4128926"/>
            <a:ext cx="100360" cy="100360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612068" y="3805037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+mj-lt"/>
              </a:rPr>
              <a:t>03</a:t>
            </a:r>
            <a:endParaRPr lang="zh-CN" altLang="en-US" sz="1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96095" y="4084788"/>
            <a:ext cx="2164728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Dynamic dashboard updates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8600" y="881968"/>
            <a:ext cx="957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+mj-lt"/>
              </a:rPr>
              <a:t>10</a:t>
            </a:r>
            <a:r>
              <a:rPr lang="en-US" altLang="zh-CN" sz="1400" b="1">
                <a:solidFill>
                  <a:schemeClr val="accent1"/>
                </a:solidFill>
                <a:latin typeface="+mj-lt"/>
              </a:rPr>
              <a:t>%</a:t>
            </a:r>
            <a:endParaRPr lang="zh-CN" altLang="en-US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0223" y="3059431"/>
            <a:ext cx="957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+mj-lt"/>
              </a:rPr>
              <a:t>20</a:t>
            </a:r>
            <a:r>
              <a:rPr lang="en-US" altLang="zh-CN" sz="1400" b="1">
                <a:solidFill>
                  <a:schemeClr val="accent1"/>
                </a:solidFill>
                <a:latin typeface="+mj-lt"/>
              </a:rPr>
              <a:t>%</a:t>
            </a:r>
            <a:endParaRPr lang="zh-CN" altLang="en-US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18110" y="1266551"/>
            <a:ext cx="957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+mj-lt"/>
              </a:rPr>
              <a:t>40</a:t>
            </a:r>
            <a:r>
              <a:rPr lang="en-US" altLang="zh-CN" sz="1400" b="1">
                <a:solidFill>
                  <a:schemeClr val="accent1"/>
                </a:solidFill>
                <a:latin typeface="+mj-lt"/>
              </a:rPr>
              <a:t>%</a:t>
            </a:r>
            <a:endParaRPr lang="zh-CN" altLang="en-US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083732" y="3669030"/>
            <a:ext cx="957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solidFill>
                  <a:schemeClr val="accent1"/>
                </a:solidFill>
                <a:latin typeface="+mj-lt"/>
              </a:rPr>
              <a:t>30</a:t>
            </a:r>
            <a:r>
              <a:rPr lang="en-US" altLang="zh-CN" sz="1400" b="1">
                <a:solidFill>
                  <a:schemeClr val="accent1"/>
                </a:solidFill>
                <a:latin typeface="+mj-lt"/>
              </a:rPr>
              <a:t>%</a:t>
            </a:r>
            <a:endParaRPr lang="zh-CN" altLang="en-US" sz="1400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6743700" y="0"/>
            <a:ext cx="2400301" cy="2400300"/>
          </a:xfrm>
          <a:custGeom>
            <a:avLst/>
            <a:gdLst>
              <a:gd name="connsiteX0" fmla="*/ 0 w 2400301"/>
              <a:gd name="connsiteY0" fmla="*/ 0 h 2400300"/>
              <a:gd name="connsiteX1" fmla="*/ 1090120 w 2400301"/>
              <a:gd name="connsiteY1" fmla="*/ 0 h 2400300"/>
              <a:gd name="connsiteX2" fmla="*/ 2400299 w 2400301"/>
              <a:gd name="connsiteY2" fmla="*/ 1310179 h 2400300"/>
              <a:gd name="connsiteX3" fmla="*/ 2400301 w 2400301"/>
              <a:gd name="connsiteY3" fmla="*/ 1310179 h 2400300"/>
              <a:gd name="connsiteX4" fmla="*/ 2400301 w 2400301"/>
              <a:gd name="connsiteY4" fmla="*/ 2400300 h 2400300"/>
              <a:gd name="connsiteX5" fmla="*/ 2400300 w 2400301"/>
              <a:gd name="connsiteY5" fmla="*/ 2400300 h 2400300"/>
              <a:gd name="connsiteX6" fmla="*/ 0 w 2400301"/>
              <a:gd name="connsiteY6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0301" h="2400300">
                <a:moveTo>
                  <a:pt x="0" y="0"/>
                </a:moveTo>
                <a:lnTo>
                  <a:pt x="1090120" y="0"/>
                </a:lnTo>
                <a:cubicBezTo>
                  <a:pt x="1090120" y="723592"/>
                  <a:pt x="1676707" y="1310179"/>
                  <a:pt x="2400299" y="1310179"/>
                </a:cubicBezTo>
                <a:lnTo>
                  <a:pt x="2400301" y="1310179"/>
                </a:lnTo>
                <a:lnTo>
                  <a:pt x="2400301" y="2400300"/>
                </a:lnTo>
                <a:lnTo>
                  <a:pt x="2400300" y="2400300"/>
                </a:lnTo>
                <a:cubicBezTo>
                  <a:pt x="1074651" y="2400300"/>
                  <a:pt x="0" y="132564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图片包含 室内, 桌子, 黑暗, 电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b="9316"/>
          <a:stretch>
            <a:fillRect/>
          </a:stretch>
        </p:blipFill>
        <p:spPr>
          <a:xfrm>
            <a:off x="-1" y="1371601"/>
            <a:ext cx="5490349" cy="37719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624070" y="1250315"/>
            <a:ext cx="5441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01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24070" y="2199640"/>
            <a:ext cx="5969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02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625340" y="3101340"/>
            <a:ext cx="5956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03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4627880" y="3977640"/>
            <a:ext cx="649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04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6220412" y="1901809"/>
            <a:ext cx="23112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5116441" y="2849663"/>
            <a:ext cx="23112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9"/>
            </p:custDataLst>
          </p:nvPr>
        </p:nvCxnSpPr>
        <p:spPr>
          <a:xfrm>
            <a:off x="6220412" y="3752912"/>
            <a:ext cx="23112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12"/>
              </p:custDataLst>
            </p:nvPr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13"/>
              </p:custDataLst>
            </p:nvPr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任意多边形: 形状 40"/>
          <p:cNvSpPr/>
          <p:nvPr/>
        </p:nvSpPr>
        <p:spPr>
          <a:xfrm>
            <a:off x="8055770" y="4055270"/>
            <a:ext cx="1088231" cy="1088231"/>
          </a:xfrm>
          <a:custGeom>
            <a:avLst/>
            <a:gdLst>
              <a:gd name="connsiteX0" fmla="*/ 1088231 w 1088231"/>
              <a:gd name="connsiteY0" fmla="*/ 0 h 1088231"/>
              <a:gd name="connsiteX1" fmla="*/ 1088231 w 1088231"/>
              <a:gd name="connsiteY1" fmla="*/ 494231 h 1088231"/>
              <a:gd name="connsiteX2" fmla="*/ 494231 w 1088231"/>
              <a:gd name="connsiteY2" fmla="*/ 1088231 h 1088231"/>
              <a:gd name="connsiteX3" fmla="*/ 0 w 1088231"/>
              <a:gd name="connsiteY3" fmla="*/ 1088231 h 1088231"/>
              <a:gd name="connsiteX4" fmla="*/ 1088231 w 1088231"/>
              <a:gd name="connsiteY4" fmla="*/ 0 h 108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" h="1088231">
                <a:moveTo>
                  <a:pt x="1088231" y="0"/>
                </a:moveTo>
                <a:lnTo>
                  <a:pt x="1088231" y="494231"/>
                </a:lnTo>
                <a:cubicBezTo>
                  <a:pt x="760174" y="494231"/>
                  <a:pt x="494231" y="760174"/>
                  <a:pt x="494231" y="1088231"/>
                </a:cubicBezTo>
                <a:lnTo>
                  <a:pt x="0" y="1088231"/>
                </a:lnTo>
                <a:cubicBezTo>
                  <a:pt x="0" y="487218"/>
                  <a:pt x="487218" y="0"/>
                  <a:pt x="10882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557145" y="1709530"/>
            <a:ext cx="3379718" cy="450574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1315394"/>
            <a:ext cx="3785151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altLang="en-GB" sz="4400">
                <a:latin typeface="+mj-lt"/>
              </a:rPr>
              <a:t>Key Insights</a:t>
            </a:r>
            <a:endParaRPr lang="en-US" altLang="en-GB" sz="4400">
              <a:latin typeface="+mj-lt"/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928207" y="2039385"/>
            <a:ext cx="1854750" cy="247270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36" name="椭圆 35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5277485" y="1174115"/>
            <a:ext cx="379603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Slight injuries account for most casualties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4" name="文本框 7"/>
          <p:cNvSpPr txBox="1"/>
          <p:nvPr>
            <p:custDataLst>
              <p:tags r:id="rId15"/>
            </p:custDataLst>
          </p:nvPr>
        </p:nvSpPr>
        <p:spPr>
          <a:xfrm>
            <a:off x="5277485" y="3985895"/>
            <a:ext cx="456311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Most accidents occur during daylight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16" name="文本框 7"/>
          <p:cNvSpPr txBox="1"/>
          <p:nvPr>
            <p:custDataLst>
              <p:tags r:id="rId16"/>
            </p:custDataLst>
          </p:nvPr>
        </p:nvSpPr>
        <p:spPr>
          <a:xfrm>
            <a:off x="5277485" y="3101340"/>
            <a:ext cx="386651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Single carriageway roads are high-risk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20" name="文本框 7"/>
          <p:cNvSpPr txBox="1"/>
          <p:nvPr>
            <p:custDataLst>
              <p:tags r:id="rId17"/>
            </p:custDataLst>
          </p:nvPr>
        </p:nvSpPr>
        <p:spPr>
          <a:xfrm>
            <a:off x="5277485" y="2147570"/>
            <a:ext cx="386842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Cars contribute the highest accident count</a:t>
            </a:r>
            <a:endParaRPr lang="en-US" altLang="en-GB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5218043" y="1034981"/>
            <a:ext cx="3697357" cy="3697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367863" y="2455978"/>
            <a:ext cx="3579053" cy="396739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634" y="1775499"/>
            <a:ext cx="466728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3200" b="1">
                <a:solidFill>
                  <a:schemeClr val="bg1"/>
                </a:solidFill>
                <a:latin typeface="+mj-lt"/>
              </a:rPr>
              <a:t>Business Value</a:t>
            </a:r>
            <a:endParaRPr lang="en-US" alt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375" y="2933700"/>
            <a:ext cx="456311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Supports road safety planning</a:t>
            </a:r>
            <a:endParaRPr lang="en-US" altLang="en-GB" sz="14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Identifies accident-prone conditions</a:t>
            </a:r>
            <a:endParaRPr lang="en-US" altLang="en-GB" sz="14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Enables quick, data-driven decisions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50044" y="954019"/>
            <a:ext cx="3697357" cy="36973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pic>
        <p:nvPicPr>
          <p:cNvPr id="5" name="图片 4" descr="汽车的方向盘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5023944" y="945930"/>
            <a:ext cx="3752193" cy="3752193"/>
          </a:xfrm>
          <a:prstGeom prst="ellipse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228600" y="1762539"/>
            <a:ext cx="8686800" cy="2438400"/>
          </a:xfrm>
          <a:prstGeom prst="roundRect">
            <a:avLst>
              <a:gd name="adj" fmla="val 9602"/>
            </a:avLst>
          </a:prstGeom>
          <a:solidFill>
            <a:srgbClr val="DB29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59477" y="2157407"/>
            <a:ext cx="4291954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Microsoft Excel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Power Query &amp; Data Cleaning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Pivot Tables and Pivot Charts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Slicers for interactivity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Icons and shapes for storytelling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WPS Office Presentation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GitHub 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19" name="矩形: 圆角 18"/>
          <p:cNvSpPr/>
          <p:nvPr>
            <p:custDataLst>
              <p:tags r:id="rId1"/>
            </p:custDataLst>
          </p:nvPr>
        </p:nvSpPr>
        <p:spPr>
          <a:xfrm>
            <a:off x="4651156" y="1185045"/>
            <a:ext cx="1996996" cy="3007980"/>
          </a:xfrm>
          <a:prstGeom prst="roundRect">
            <a:avLst>
              <a:gd name="adj" fmla="val 10853"/>
            </a:avLst>
          </a:prstGeom>
          <a:solidFill>
            <a:schemeClr val="bg1"/>
          </a:solidFill>
          <a:ln>
            <a:solidFill>
              <a:srgbClr val="FF1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>
            <p:custDataLst>
              <p:tags r:id="rId2"/>
            </p:custDataLst>
          </p:nvPr>
        </p:nvSpPr>
        <p:spPr>
          <a:xfrm>
            <a:off x="5212018" y="1506221"/>
            <a:ext cx="875273" cy="8752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>
            <p:custDataLst>
              <p:tags r:id="rId3"/>
            </p:custDataLst>
          </p:nvPr>
        </p:nvSpPr>
        <p:spPr>
          <a:xfrm>
            <a:off x="6768662" y="1178989"/>
            <a:ext cx="1996996" cy="3007980"/>
          </a:xfrm>
          <a:prstGeom prst="roundRect">
            <a:avLst>
              <a:gd name="adj" fmla="val 10853"/>
            </a:avLst>
          </a:prstGeom>
          <a:solidFill>
            <a:schemeClr val="bg1"/>
          </a:solidFill>
          <a:ln>
            <a:solidFill>
              <a:srgbClr val="FF1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>
            <p:custDataLst>
              <p:tags r:id="rId4"/>
            </p:custDataLst>
          </p:nvPr>
        </p:nvSpPr>
        <p:spPr>
          <a:xfrm>
            <a:off x="7329524" y="1500165"/>
            <a:ext cx="875273" cy="8752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50825" y="4509191"/>
            <a:ext cx="866457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400" b="0">
                <a:solidFill>
                  <a:srgbClr val="FF1414"/>
                </a:solidFill>
              </a:rPr>
              <a:t>Tools &amp; Features Used</a:t>
            </a:r>
            <a:endParaRPr lang="en-US" altLang="en-GB" sz="1400" b="0">
              <a:solidFill>
                <a:srgbClr val="FF1414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14" descr="343538343130363b343538383238373bd2f4c1b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5731" y="1763592"/>
            <a:ext cx="436508" cy="436508"/>
          </a:xfrm>
          <a:prstGeom prst="rect">
            <a:avLst/>
          </a:prstGeom>
        </p:spPr>
      </p:pic>
      <p:pic>
        <p:nvPicPr>
          <p:cNvPr id="8" name="图片 32" descr="343538343130363b343538383332363bc6fbb3b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9790" y="277036"/>
            <a:ext cx="436508" cy="43650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272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Tools &amp; Features Used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pic>
        <p:nvPicPr>
          <p:cNvPr id="11" name="图片占位符 22" descr="汽车的方向盘&#10;&#10;描述已自动生成"/>
          <p:cNvPicPr>
            <a:picLocks noGrp="1"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r="1186"/>
          <a:stretch>
            <a:fillRect/>
          </a:stretch>
        </p:blipFill>
        <p:spPr>
          <a:xfrm>
            <a:off x="6768465" y="2850515"/>
            <a:ext cx="1990725" cy="1350645"/>
          </a:xfrm>
          <a:prstGeom prst="roundRect">
            <a:avLst/>
          </a:prstGeom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5" name="图片占位符 24" descr="电脑游戏的截图&#10;&#10;中度可信度描述已自动生成"/>
          <p:cNvPicPr>
            <a:picLocks noGrp="1"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r="1062"/>
          <a:stretch>
            <a:fillRect/>
          </a:stretch>
        </p:blipFill>
        <p:spPr>
          <a:xfrm>
            <a:off x="4651375" y="2843530"/>
            <a:ext cx="1980565" cy="1343660"/>
          </a:xfrm>
          <a:prstGeom prst="roundRect">
            <a:avLst/>
          </a:prstGeom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12" name="图片占位符 26" descr="汽车的方向盘&#10;&#10;描述已自动生成"/>
          <p:cNvPicPr>
            <a:picLocks noGrp="1"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" r="895"/>
          <a:stretch>
            <a:fillRect/>
          </a:stretch>
        </p:blipFill>
        <p:spPr>
          <a:xfrm>
            <a:off x="4651375" y="1214120"/>
            <a:ext cx="1987550" cy="1348740"/>
          </a:xfrm>
          <a:prstGeom prst="roundRect">
            <a:avLst/>
          </a:prstGeom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28600" y="946925"/>
            <a:ext cx="5579110" cy="1323439"/>
            <a:chOff x="329959" y="1276114"/>
            <a:chExt cx="4123862" cy="978235"/>
          </a:xfrm>
        </p:grpSpPr>
        <p:sp>
          <p:nvSpPr>
            <p:cNvPr id="9" name="矩形 8"/>
            <p:cNvSpPr/>
            <p:nvPr/>
          </p:nvSpPr>
          <p:spPr>
            <a:xfrm>
              <a:off x="1512541" y="1276114"/>
              <a:ext cx="2941280" cy="9782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等线" panose="02010600030101010101" charset="-122"/>
                  <a:cs typeface="+mn-cs"/>
                </a:rPr>
                <a:t>Product Introduction</a:t>
              </a:r>
              <a:endPara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329959" y="1435042"/>
              <a:ext cx="1323058" cy="8189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>
                  <a:ln w="3175">
                    <a:gradFill>
                      <a:gsLst>
                        <a:gs pos="0">
                          <a:srgbClr val="DB2929"/>
                        </a:gs>
                        <a:gs pos="100000">
                          <a:srgbClr val="DB2929">
                            <a:alpha val="0"/>
                          </a:srgbClr>
                        </a:gs>
                      </a:gsLst>
                      <a:lin ang="5400000" scaled="1"/>
                    </a:gradFill>
                  </a:ln>
                  <a:noFill/>
                  <a:latin typeface="+mj-lt"/>
                  <a:ea typeface="+mj-ea"/>
                  <a:sym typeface="思源黑体 CN Normal" panose="020B0400000000000000" charset="-122"/>
                </a:rPr>
                <a:t>01</a:t>
              </a:r>
              <a:endParaRPr lang="zh-CN" altLang="en-US" sz="6600" b="1">
                <a:ln w="3175">
                  <a:gradFill>
                    <a:gsLst>
                      <a:gs pos="0">
                        <a:srgbClr val="DB2929"/>
                      </a:gs>
                      <a:gs pos="100000">
                        <a:srgbClr val="DB292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  <a:sym typeface="思源黑体 CN Normal" panose="020B0400000000000000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2" name="椭圆 21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595" y="3215640"/>
            <a:ext cx="456311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Data-driven road safety analytics dashboard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Focus on accident casualties and patterns</a:t>
            </a:r>
            <a:endParaRPr lang="en-US" altLang="en-GB" sz="140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Designed for decision-making and portfolio use</a:t>
            </a:r>
            <a:endParaRPr lang="en-US" altLang="en-GB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>
            <p:custDataLst>
              <p:tags r:id="rId1"/>
            </p:custDataLst>
          </p:nvPr>
        </p:nvSpPr>
        <p:spPr>
          <a:xfrm>
            <a:off x="2797007" y="2843533"/>
            <a:ext cx="3362253" cy="2299967"/>
          </a:xfrm>
          <a:custGeom>
            <a:avLst/>
            <a:gdLst>
              <a:gd name="connsiteX0" fmla="*/ 2154555 w 4309110"/>
              <a:gd name="connsiteY0" fmla="*/ 0 h 2947670"/>
              <a:gd name="connsiteX1" fmla="*/ 4309110 w 4309110"/>
              <a:gd name="connsiteY1" fmla="*/ 2154555 h 2947670"/>
              <a:gd name="connsiteX2" fmla="*/ 4212246 w 4309110"/>
              <a:gd name="connsiteY2" fmla="*/ 2795254 h 2947670"/>
              <a:gd name="connsiteX3" fmla="*/ 4156461 w 4309110"/>
              <a:gd name="connsiteY3" fmla="*/ 2947670 h 2947670"/>
              <a:gd name="connsiteX4" fmla="*/ 3021108 w 4309110"/>
              <a:gd name="connsiteY4" fmla="*/ 2947670 h 2947670"/>
              <a:gd name="connsiteX5" fmla="*/ 3062046 w 4309110"/>
              <a:gd name="connsiteY5" fmla="*/ 2902627 h 2947670"/>
              <a:gd name="connsiteX6" fmla="*/ 3330597 w 4309110"/>
              <a:gd name="connsiteY6" fmla="*/ 2154555 h 2947670"/>
              <a:gd name="connsiteX7" fmla="*/ 2154555 w 4309110"/>
              <a:gd name="connsiteY7" fmla="*/ 978513 h 2947670"/>
              <a:gd name="connsiteX8" fmla="*/ 978513 w 4309110"/>
              <a:gd name="connsiteY8" fmla="*/ 2154555 h 2947670"/>
              <a:gd name="connsiteX9" fmla="*/ 1247064 w 4309110"/>
              <a:gd name="connsiteY9" fmla="*/ 2902627 h 2947670"/>
              <a:gd name="connsiteX10" fmla="*/ 1288002 w 4309110"/>
              <a:gd name="connsiteY10" fmla="*/ 2947670 h 2947670"/>
              <a:gd name="connsiteX11" fmla="*/ 152650 w 4309110"/>
              <a:gd name="connsiteY11" fmla="*/ 2947670 h 2947670"/>
              <a:gd name="connsiteX12" fmla="*/ 96865 w 4309110"/>
              <a:gd name="connsiteY12" fmla="*/ 2795254 h 2947670"/>
              <a:gd name="connsiteX13" fmla="*/ 0 w 4309110"/>
              <a:gd name="connsiteY13" fmla="*/ 2154555 h 2947670"/>
              <a:gd name="connsiteX14" fmla="*/ 2154555 w 4309110"/>
              <a:gd name="connsiteY14" fmla="*/ 0 h 294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09110" h="2947670">
                <a:moveTo>
                  <a:pt x="2154555" y="0"/>
                </a:moveTo>
                <a:cubicBezTo>
                  <a:pt x="3344483" y="0"/>
                  <a:pt x="4309110" y="964627"/>
                  <a:pt x="4309110" y="2154555"/>
                </a:cubicBezTo>
                <a:cubicBezTo>
                  <a:pt x="4309110" y="2377667"/>
                  <a:pt x="4275198" y="2592858"/>
                  <a:pt x="4212246" y="2795254"/>
                </a:cubicBezTo>
                <a:lnTo>
                  <a:pt x="4156461" y="2947670"/>
                </a:lnTo>
                <a:lnTo>
                  <a:pt x="3021108" y="2947670"/>
                </a:lnTo>
                <a:lnTo>
                  <a:pt x="3062046" y="2902627"/>
                </a:lnTo>
                <a:cubicBezTo>
                  <a:pt x="3229816" y="2699338"/>
                  <a:pt x="3330597" y="2438716"/>
                  <a:pt x="3330597" y="2154555"/>
                </a:cubicBezTo>
                <a:cubicBezTo>
                  <a:pt x="3330597" y="1505045"/>
                  <a:pt x="2804065" y="978513"/>
                  <a:pt x="2154555" y="978513"/>
                </a:cubicBezTo>
                <a:cubicBezTo>
                  <a:pt x="1505045" y="978513"/>
                  <a:pt x="978513" y="1505045"/>
                  <a:pt x="978513" y="2154555"/>
                </a:cubicBezTo>
                <a:cubicBezTo>
                  <a:pt x="978513" y="2438716"/>
                  <a:pt x="1079295" y="2699338"/>
                  <a:pt x="1247064" y="2902627"/>
                </a:cubicBezTo>
                <a:lnTo>
                  <a:pt x="1288002" y="2947670"/>
                </a:lnTo>
                <a:lnTo>
                  <a:pt x="152650" y="2947670"/>
                </a:lnTo>
                <a:lnTo>
                  <a:pt x="96865" y="2795254"/>
                </a:lnTo>
                <a:cubicBezTo>
                  <a:pt x="33913" y="2592858"/>
                  <a:pt x="0" y="2377667"/>
                  <a:pt x="0" y="2154555"/>
                </a:cubicBezTo>
                <a:cubicBezTo>
                  <a:pt x="0" y="964627"/>
                  <a:pt x="964627" y="0"/>
                  <a:pt x="215455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72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Conclusion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28600" y="2496981"/>
            <a:ext cx="2306286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Complete end-to-end Excel analytics project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72806" y="1835051"/>
            <a:ext cx="1017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01</a:t>
            </a:r>
            <a:endParaRPr lang="en-US" altLang="zh-CN" sz="4000" b="1"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3418857" y="1622215"/>
            <a:ext cx="2306286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Strong dashboard storytelling approach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4063063" y="960285"/>
            <a:ext cx="1017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02</a:t>
            </a:r>
            <a:endParaRPr lang="en-US" altLang="zh-CN" sz="4000" b="1"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</a:endParaRPr>
          </a:p>
        </p:txBody>
      </p:sp>
      <p:pic>
        <p:nvPicPr>
          <p:cNvPr id="13" name="图片 12" descr="红色的汽车&#10;&#10;描述已自动生成"/>
          <p:cNvPicPr>
            <a:picLocks noChangeAspect="1"/>
          </p:cNvPicPr>
          <p:nvPr/>
        </p:nvPicPr>
        <p:blipFill>
          <a:blip r:embed="rId6"/>
          <a:srcRect l="19236"/>
          <a:stretch>
            <a:fillRect/>
          </a:stretch>
        </p:blipFill>
        <p:spPr>
          <a:xfrm>
            <a:off x="1774622" y="2070340"/>
            <a:ext cx="6122951" cy="4264732"/>
          </a:xfrm>
          <a:prstGeom prst="rect">
            <a:avLst/>
          </a:prstGeom>
        </p:spPr>
      </p:pic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6609114" y="2496981"/>
            <a:ext cx="2306286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Suitable for Data Analyst and MIS roles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7253320" y="1835051"/>
            <a:ext cx="10178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ln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</a:rPr>
              <a:t>03</a:t>
            </a:r>
            <a:endParaRPr lang="en-US" altLang="zh-CN" sz="4000" b="1">
              <a:ln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28600" y="4762359"/>
            <a:ext cx="722293" cy="127280"/>
            <a:chOff x="228600" y="4808554"/>
            <a:chExt cx="722293" cy="127280"/>
          </a:xfrm>
        </p:grpSpPr>
        <p:sp>
          <p:nvSpPr>
            <p:cNvPr id="14" name="椭圆 1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890326" y="4672111"/>
            <a:ext cx="213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template.wps.com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pic>
        <p:nvPicPr>
          <p:cNvPr id="3" name="图片 2" descr="一辆银色的车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9215" b="15408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964170" y="1284605"/>
            <a:ext cx="10617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en-GB" sz="1800" b="0">
                <a:solidFill>
                  <a:srgbClr val="FF1414"/>
                </a:solidFill>
              </a:rPr>
              <a:t> Project Preview</a:t>
            </a:r>
            <a:endParaRPr lang="en-US" altLang="en-GB" sz="1800" b="0">
              <a:solidFill>
                <a:srgbClr val="FF1414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5095874" y="0"/>
            <a:ext cx="5023487" cy="5143500"/>
          </a:xfrm>
          <a:custGeom>
            <a:avLst/>
            <a:gdLst>
              <a:gd name="connsiteX0" fmla="*/ 5023487 w 5023487"/>
              <a:gd name="connsiteY0" fmla="*/ 5138664 h 5143500"/>
              <a:gd name="connsiteX1" fmla="*/ 5023487 w 5023487"/>
              <a:gd name="connsiteY1" fmla="*/ 5143500 h 5143500"/>
              <a:gd name="connsiteX2" fmla="*/ 5004678 w 5023487"/>
              <a:gd name="connsiteY2" fmla="*/ 5143500 h 5143500"/>
              <a:gd name="connsiteX3" fmla="*/ 948004 w 5023487"/>
              <a:gd name="connsiteY3" fmla="*/ 0 h 5143500"/>
              <a:gd name="connsiteX4" fmla="*/ 4048126 w 5023487"/>
              <a:gd name="connsiteY4" fmla="*/ 0 h 5143500"/>
              <a:gd name="connsiteX5" fmla="*/ 4048126 w 5023487"/>
              <a:gd name="connsiteY5" fmla="*/ 349179 h 5143500"/>
              <a:gd name="connsiteX6" fmla="*/ 3988521 w 5023487"/>
              <a:gd name="connsiteY6" fmla="*/ 358276 h 5143500"/>
              <a:gd name="connsiteX7" fmla="*/ 2035324 w 5023487"/>
              <a:gd name="connsiteY7" fmla="*/ 2754767 h 5143500"/>
              <a:gd name="connsiteX8" fmla="*/ 3754091 w 5023487"/>
              <a:gd name="connsiteY8" fmla="*/ 5090980 h 5143500"/>
              <a:gd name="connsiteX9" fmla="*/ 3958348 w 5023487"/>
              <a:gd name="connsiteY9" fmla="*/ 5143500 h 5143500"/>
              <a:gd name="connsiteX10" fmla="*/ 690414 w 5023487"/>
              <a:gd name="connsiteY10" fmla="*/ 5143500 h 5143500"/>
              <a:gd name="connsiteX11" fmla="*/ 648804 w 5023487"/>
              <a:gd name="connsiteY11" fmla="*/ 5078595 h 5143500"/>
              <a:gd name="connsiteX12" fmla="*/ 0 w 5023487"/>
              <a:gd name="connsiteY12" fmla="*/ 2754767 h 5143500"/>
              <a:gd name="connsiteX13" fmla="*/ 890318 w 5023487"/>
              <a:gd name="connsiteY13" fmla="*/ 7340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3487" h="5143500">
                <a:moveTo>
                  <a:pt x="5023487" y="5138664"/>
                </a:moveTo>
                <a:lnTo>
                  <a:pt x="5023487" y="5143500"/>
                </a:lnTo>
                <a:lnTo>
                  <a:pt x="5004678" y="5143500"/>
                </a:lnTo>
                <a:close/>
                <a:moveTo>
                  <a:pt x="948004" y="0"/>
                </a:moveTo>
                <a:lnTo>
                  <a:pt x="4048126" y="0"/>
                </a:lnTo>
                <a:lnTo>
                  <a:pt x="4048126" y="349179"/>
                </a:lnTo>
                <a:lnTo>
                  <a:pt x="3988521" y="358276"/>
                </a:lnTo>
                <a:cubicBezTo>
                  <a:pt x="2873834" y="586374"/>
                  <a:pt x="2035324" y="1572648"/>
                  <a:pt x="2035324" y="2754767"/>
                </a:cubicBezTo>
                <a:cubicBezTo>
                  <a:pt x="2035324" y="3852449"/>
                  <a:pt x="2758325" y="4781265"/>
                  <a:pt x="3754091" y="5090980"/>
                </a:cubicBezTo>
                <a:lnTo>
                  <a:pt x="3958348" y="5143500"/>
                </a:lnTo>
                <a:lnTo>
                  <a:pt x="690414" y="5143500"/>
                </a:lnTo>
                <a:lnTo>
                  <a:pt x="648804" y="5078595"/>
                </a:lnTo>
                <a:cubicBezTo>
                  <a:pt x="237090" y="4401004"/>
                  <a:pt x="0" y="3605573"/>
                  <a:pt x="0" y="2754767"/>
                </a:cubicBezTo>
                <a:cubicBezTo>
                  <a:pt x="0" y="1749270"/>
                  <a:pt x="331142" y="821114"/>
                  <a:pt x="890318" y="7340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图片包含 黑暗, 灯光, 桌子, 交通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5" t="20052" r="9218" b="15407"/>
          <a:stretch>
            <a:fillRect/>
          </a:stretch>
        </p:blipFill>
        <p:spPr>
          <a:xfrm>
            <a:off x="4282439" y="1219200"/>
            <a:ext cx="4861561" cy="3924300"/>
          </a:xfrm>
          <a:prstGeom prst="rect">
            <a:avLst/>
          </a:prstGeom>
        </p:spPr>
      </p:pic>
      <p:pic>
        <p:nvPicPr>
          <p:cNvPr id="23" name="图片 22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82" y="533400"/>
            <a:ext cx="1589872" cy="894303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>
            <a:off x="0" y="3861582"/>
            <a:ext cx="1131465" cy="1281918"/>
          </a:xfrm>
          <a:custGeom>
            <a:avLst/>
            <a:gdLst>
              <a:gd name="connsiteX0" fmla="*/ 0 w 2156732"/>
              <a:gd name="connsiteY0" fmla="*/ 0 h 2443517"/>
              <a:gd name="connsiteX1" fmla="*/ 1849 w 2156732"/>
              <a:gd name="connsiteY1" fmla="*/ 94 h 2443517"/>
              <a:gd name="connsiteX2" fmla="*/ 2156732 w 2156732"/>
              <a:gd name="connsiteY2" fmla="*/ 2388001 h 2443517"/>
              <a:gd name="connsiteX3" fmla="*/ 2154104 w 2156732"/>
              <a:gd name="connsiteY3" fmla="*/ 2443517 h 2443517"/>
              <a:gd name="connsiteX4" fmla="*/ 1064156 w 2156732"/>
              <a:gd name="connsiteY4" fmla="*/ 2443517 h 2443517"/>
              <a:gd name="connsiteX5" fmla="*/ 1066610 w 2156732"/>
              <a:gd name="connsiteY5" fmla="*/ 2388001 h 2443517"/>
              <a:gd name="connsiteX6" fmla="*/ 20478 w 2156732"/>
              <a:gd name="connsiteY6" fmla="*/ 1104441 h 2443517"/>
              <a:gd name="connsiteX7" fmla="*/ 0 w 2156732"/>
              <a:gd name="connsiteY7" fmla="*/ 1101315 h 244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6732" h="2443517">
                <a:moveTo>
                  <a:pt x="0" y="0"/>
                </a:moveTo>
                <a:lnTo>
                  <a:pt x="1849" y="94"/>
                </a:lnTo>
                <a:cubicBezTo>
                  <a:pt x="1212215" y="123013"/>
                  <a:pt x="2156732" y="1145205"/>
                  <a:pt x="2156732" y="2388001"/>
                </a:cubicBezTo>
                <a:lnTo>
                  <a:pt x="2154104" y="2443517"/>
                </a:lnTo>
                <a:lnTo>
                  <a:pt x="1064156" y="2443517"/>
                </a:lnTo>
                <a:lnTo>
                  <a:pt x="1066610" y="2388001"/>
                </a:lnTo>
                <a:cubicBezTo>
                  <a:pt x="1066610" y="1754858"/>
                  <a:pt x="617504" y="1226610"/>
                  <a:pt x="20478" y="1104441"/>
                </a:cubicBezTo>
                <a:lnTo>
                  <a:pt x="0" y="110131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0" y="2705393"/>
            <a:ext cx="3380271" cy="290720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8" name="椭圆 27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dfad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60"/>
            <a:ext cx="7712710" cy="51422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28600" y="4762359"/>
            <a:ext cx="722293" cy="127280"/>
            <a:chOff x="228600" y="4808554"/>
            <a:chExt cx="722293" cy="127280"/>
          </a:xfrm>
        </p:grpSpPr>
        <p:sp>
          <p:nvSpPr>
            <p:cNvPr id="14" name="椭圆 1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890326" y="4672111"/>
            <a:ext cx="213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template.wps.com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pic>
        <p:nvPicPr>
          <p:cNvPr id="3" name="图片 2" descr="一辆银色的车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9215" b="15408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964170" y="1284605"/>
            <a:ext cx="106172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en-GB" sz="1800" b="0">
                <a:solidFill>
                  <a:srgbClr val="FF1414"/>
                </a:solidFill>
              </a:rPr>
              <a:t> Project Preview</a:t>
            </a:r>
            <a:endParaRPr lang="en-US" altLang="en-GB" sz="1800" b="0">
              <a:solidFill>
                <a:srgbClr val="FF1414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5095874" y="0"/>
            <a:ext cx="5023487" cy="5143500"/>
          </a:xfrm>
          <a:custGeom>
            <a:avLst/>
            <a:gdLst>
              <a:gd name="connsiteX0" fmla="*/ 5023487 w 5023487"/>
              <a:gd name="connsiteY0" fmla="*/ 5138664 h 5143500"/>
              <a:gd name="connsiteX1" fmla="*/ 5023487 w 5023487"/>
              <a:gd name="connsiteY1" fmla="*/ 5143500 h 5143500"/>
              <a:gd name="connsiteX2" fmla="*/ 5004678 w 5023487"/>
              <a:gd name="connsiteY2" fmla="*/ 5143500 h 5143500"/>
              <a:gd name="connsiteX3" fmla="*/ 948004 w 5023487"/>
              <a:gd name="connsiteY3" fmla="*/ 0 h 5143500"/>
              <a:gd name="connsiteX4" fmla="*/ 4048126 w 5023487"/>
              <a:gd name="connsiteY4" fmla="*/ 0 h 5143500"/>
              <a:gd name="connsiteX5" fmla="*/ 4048126 w 5023487"/>
              <a:gd name="connsiteY5" fmla="*/ 349179 h 5143500"/>
              <a:gd name="connsiteX6" fmla="*/ 3988521 w 5023487"/>
              <a:gd name="connsiteY6" fmla="*/ 358276 h 5143500"/>
              <a:gd name="connsiteX7" fmla="*/ 2035324 w 5023487"/>
              <a:gd name="connsiteY7" fmla="*/ 2754767 h 5143500"/>
              <a:gd name="connsiteX8" fmla="*/ 3754091 w 5023487"/>
              <a:gd name="connsiteY8" fmla="*/ 5090980 h 5143500"/>
              <a:gd name="connsiteX9" fmla="*/ 3958348 w 5023487"/>
              <a:gd name="connsiteY9" fmla="*/ 5143500 h 5143500"/>
              <a:gd name="connsiteX10" fmla="*/ 690414 w 5023487"/>
              <a:gd name="connsiteY10" fmla="*/ 5143500 h 5143500"/>
              <a:gd name="connsiteX11" fmla="*/ 648804 w 5023487"/>
              <a:gd name="connsiteY11" fmla="*/ 5078595 h 5143500"/>
              <a:gd name="connsiteX12" fmla="*/ 0 w 5023487"/>
              <a:gd name="connsiteY12" fmla="*/ 2754767 h 5143500"/>
              <a:gd name="connsiteX13" fmla="*/ 890318 w 5023487"/>
              <a:gd name="connsiteY13" fmla="*/ 73407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23487" h="5143500">
                <a:moveTo>
                  <a:pt x="5023487" y="5138664"/>
                </a:moveTo>
                <a:lnTo>
                  <a:pt x="5023487" y="5143500"/>
                </a:lnTo>
                <a:lnTo>
                  <a:pt x="5004678" y="5143500"/>
                </a:lnTo>
                <a:close/>
                <a:moveTo>
                  <a:pt x="948004" y="0"/>
                </a:moveTo>
                <a:lnTo>
                  <a:pt x="4048126" y="0"/>
                </a:lnTo>
                <a:lnTo>
                  <a:pt x="4048126" y="349179"/>
                </a:lnTo>
                <a:lnTo>
                  <a:pt x="3988521" y="358276"/>
                </a:lnTo>
                <a:cubicBezTo>
                  <a:pt x="2873834" y="586374"/>
                  <a:pt x="2035324" y="1572648"/>
                  <a:pt x="2035324" y="2754767"/>
                </a:cubicBezTo>
                <a:cubicBezTo>
                  <a:pt x="2035324" y="3852449"/>
                  <a:pt x="2758325" y="4781265"/>
                  <a:pt x="3754091" y="5090980"/>
                </a:cubicBezTo>
                <a:lnTo>
                  <a:pt x="3958348" y="5143500"/>
                </a:lnTo>
                <a:lnTo>
                  <a:pt x="690414" y="5143500"/>
                </a:lnTo>
                <a:lnTo>
                  <a:pt x="648804" y="5078595"/>
                </a:lnTo>
                <a:cubicBezTo>
                  <a:pt x="237090" y="4401004"/>
                  <a:pt x="0" y="3605573"/>
                  <a:pt x="0" y="2754767"/>
                </a:cubicBezTo>
                <a:cubicBezTo>
                  <a:pt x="0" y="1749270"/>
                  <a:pt x="331142" y="821114"/>
                  <a:pt x="890318" y="7340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图片包含 黑暗, 灯光, 桌子, 交通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5" t="20052" r="9218" b="15407"/>
          <a:stretch>
            <a:fillRect/>
          </a:stretch>
        </p:blipFill>
        <p:spPr>
          <a:xfrm>
            <a:off x="4282439" y="1219200"/>
            <a:ext cx="4861561" cy="3924300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>
            <a:off x="0" y="3861582"/>
            <a:ext cx="1131465" cy="1281918"/>
          </a:xfrm>
          <a:custGeom>
            <a:avLst/>
            <a:gdLst>
              <a:gd name="connsiteX0" fmla="*/ 0 w 2156732"/>
              <a:gd name="connsiteY0" fmla="*/ 0 h 2443517"/>
              <a:gd name="connsiteX1" fmla="*/ 1849 w 2156732"/>
              <a:gd name="connsiteY1" fmla="*/ 94 h 2443517"/>
              <a:gd name="connsiteX2" fmla="*/ 2156732 w 2156732"/>
              <a:gd name="connsiteY2" fmla="*/ 2388001 h 2443517"/>
              <a:gd name="connsiteX3" fmla="*/ 2154104 w 2156732"/>
              <a:gd name="connsiteY3" fmla="*/ 2443517 h 2443517"/>
              <a:gd name="connsiteX4" fmla="*/ 1064156 w 2156732"/>
              <a:gd name="connsiteY4" fmla="*/ 2443517 h 2443517"/>
              <a:gd name="connsiteX5" fmla="*/ 1066610 w 2156732"/>
              <a:gd name="connsiteY5" fmla="*/ 2388001 h 2443517"/>
              <a:gd name="connsiteX6" fmla="*/ 20478 w 2156732"/>
              <a:gd name="connsiteY6" fmla="*/ 1104441 h 2443517"/>
              <a:gd name="connsiteX7" fmla="*/ 0 w 2156732"/>
              <a:gd name="connsiteY7" fmla="*/ 1101315 h 244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6732" h="2443517">
                <a:moveTo>
                  <a:pt x="0" y="0"/>
                </a:moveTo>
                <a:lnTo>
                  <a:pt x="1849" y="94"/>
                </a:lnTo>
                <a:cubicBezTo>
                  <a:pt x="1212215" y="123013"/>
                  <a:pt x="2156732" y="1145205"/>
                  <a:pt x="2156732" y="2388001"/>
                </a:cubicBezTo>
                <a:lnTo>
                  <a:pt x="2154104" y="2443517"/>
                </a:lnTo>
                <a:lnTo>
                  <a:pt x="1064156" y="2443517"/>
                </a:lnTo>
                <a:lnTo>
                  <a:pt x="1066610" y="2388001"/>
                </a:lnTo>
                <a:cubicBezTo>
                  <a:pt x="1066610" y="1754858"/>
                  <a:pt x="617504" y="1226610"/>
                  <a:pt x="20478" y="1104441"/>
                </a:cubicBezTo>
                <a:lnTo>
                  <a:pt x="0" y="110131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0" y="2705393"/>
            <a:ext cx="3380271" cy="290720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8" name="椭圆 27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Final Dashboar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335"/>
            <a:ext cx="9143365" cy="3592195"/>
          </a:xfrm>
          <a:prstGeom prst="rect">
            <a:avLst/>
          </a:prstGeom>
        </p:spPr>
      </p:pic>
      <p:sp>
        <p:nvSpPr>
          <p:cNvPr id="8" name="文本框 4"/>
          <p:cNvSpPr txBox="1"/>
          <p:nvPr/>
        </p:nvSpPr>
        <p:spPr>
          <a:xfrm>
            <a:off x="228782" y="321589"/>
            <a:ext cx="3371889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600" b="0">
                <a:solidFill>
                  <a:srgbClr val="FF1414"/>
                </a:solidFill>
              </a:rPr>
              <a:t>Final Dashboard</a:t>
            </a:r>
            <a:endParaRPr lang="en-US" altLang="en-GB" sz="16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2" descr="图片包含 室内, 桌子, 黑暗, 电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b="9316"/>
          <a:stretch>
            <a:fillRect/>
          </a:stretch>
        </p:blipFill>
        <p:spPr>
          <a:xfrm>
            <a:off x="0" y="0"/>
            <a:ext cx="7485380" cy="5143500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72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latin typeface="+mj-lt"/>
              </a:rPr>
              <a:t>Follow me</a:t>
            </a:r>
            <a:endParaRPr lang="en-US" altLang="zh-CN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平行四边形 1"/>
          <p:cNvSpPr/>
          <p:nvPr/>
        </p:nvSpPr>
        <p:spPr>
          <a:xfrm>
            <a:off x="401955" y="2895350"/>
            <a:ext cx="3847168" cy="396739"/>
          </a:xfrm>
          <a:prstGeom prst="parallelogram">
            <a:avLst>
              <a:gd name="adj" fmla="val 313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602" y="737514"/>
            <a:ext cx="3371889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600" b="0">
                <a:solidFill>
                  <a:srgbClr val="FF1414"/>
                </a:solidFill>
              </a:rPr>
              <a:t>In Professional Platforms</a:t>
            </a:r>
            <a:endParaRPr lang="en-US" altLang="en-GB" sz="1600" b="0">
              <a:solidFill>
                <a:srgbClr val="FF1414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7237140" y="494380"/>
            <a:ext cx="1906860" cy="4649120"/>
          </a:xfrm>
          <a:custGeom>
            <a:avLst/>
            <a:gdLst>
              <a:gd name="connsiteX0" fmla="*/ 1906860 w 1906860"/>
              <a:gd name="connsiteY0" fmla="*/ 0 h 4649120"/>
              <a:gd name="connsiteX1" fmla="*/ 1906860 w 1906860"/>
              <a:gd name="connsiteY1" fmla="*/ 2282264 h 4649120"/>
              <a:gd name="connsiteX2" fmla="*/ 1849234 w 1906860"/>
              <a:gd name="connsiteY2" fmla="*/ 2401889 h 4649120"/>
              <a:gd name="connsiteX3" fmla="*/ 1714500 w 1906860"/>
              <a:gd name="connsiteY3" fmla="*/ 3069249 h 4649120"/>
              <a:gd name="connsiteX4" fmla="*/ 1849234 w 1906860"/>
              <a:gd name="connsiteY4" fmla="*/ 3736610 h 4649120"/>
              <a:gd name="connsiteX5" fmla="*/ 1906860 w 1906860"/>
              <a:gd name="connsiteY5" fmla="*/ 3856234 h 4649120"/>
              <a:gd name="connsiteX6" fmla="*/ 1906860 w 1906860"/>
              <a:gd name="connsiteY6" fmla="*/ 4649120 h 4649120"/>
              <a:gd name="connsiteX7" fmla="*/ 384856 w 1906860"/>
              <a:gd name="connsiteY7" fmla="*/ 4649120 h 4649120"/>
              <a:gd name="connsiteX8" fmla="*/ 384652 w 1906860"/>
              <a:gd name="connsiteY8" fmla="*/ 4648758 h 4649120"/>
              <a:gd name="connsiteX9" fmla="*/ 0 w 1906860"/>
              <a:gd name="connsiteY9" fmla="*/ 3069249 h 4649120"/>
              <a:gd name="connsiteX10" fmla="*/ 1794536 w 1906860"/>
              <a:gd name="connsiteY10" fmla="*/ 54110 h 464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6860" h="4649120">
                <a:moveTo>
                  <a:pt x="1906860" y="0"/>
                </a:moveTo>
                <a:lnTo>
                  <a:pt x="1906860" y="2282264"/>
                </a:lnTo>
                <a:lnTo>
                  <a:pt x="1849234" y="2401889"/>
                </a:lnTo>
                <a:cubicBezTo>
                  <a:pt x="1762476" y="2607008"/>
                  <a:pt x="1714500" y="2832526"/>
                  <a:pt x="1714500" y="3069249"/>
                </a:cubicBezTo>
                <a:cubicBezTo>
                  <a:pt x="1714500" y="3305972"/>
                  <a:pt x="1762476" y="3531490"/>
                  <a:pt x="1849234" y="3736610"/>
                </a:cubicBezTo>
                <a:lnTo>
                  <a:pt x="1906860" y="3856234"/>
                </a:lnTo>
                <a:lnTo>
                  <a:pt x="1906860" y="4649120"/>
                </a:lnTo>
                <a:lnTo>
                  <a:pt x="384856" y="4649120"/>
                </a:lnTo>
                <a:lnTo>
                  <a:pt x="384652" y="4648758"/>
                </a:lnTo>
                <a:cubicBezTo>
                  <a:pt x="138890" y="4176040"/>
                  <a:pt x="0" y="3638864"/>
                  <a:pt x="0" y="3069249"/>
                </a:cubicBezTo>
                <a:cubicBezTo>
                  <a:pt x="0" y="1767272"/>
                  <a:pt x="725630" y="634775"/>
                  <a:pt x="1794536" y="5411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3" name="图片占位符 22" descr="汽车的方向盘&#10;&#10;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r="1188"/>
          <a:stretch>
            <a:fillRect/>
          </a:stretch>
        </p:blipFill>
        <p:spPr/>
      </p:pic>
      <p:pic>
        <p:nvPicPr>
          <p:cNvPr id="25" name="图片占位符 24" descr="电脑游戏的截图&#10;&#10;中度可信度描述已自动生成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" r="1064"/>
          <a:stretch>
            <a:fillRect/>
          </a:stretch>
        </p:blipFill>
        <p:spPr/>
      </p:pic>
      <p:pic>
        <p:nvPicPr>
          <p:cNvPr id="27" name="图片占位符 26" descr="汽车的方向盘&#10;&#10;描述已自动生成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r="862"/>
          <a:stretch>
            <a:fillRect/>
          </a:stretch>
        </p:blipFill>
        <p:spPr/>
      </p:pic>
      <p:grpSp>
        <p:nvGrpSpPr>
          <p:cNvPr id="7" name="组合 6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LinkedIn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005" y="2442210"/>
            <a:ext cx="323850" cy="323850"/>
          </a:xfrm>
          <a:prstGeom prst="rect">
            <a:avLst/>
          </a:prstGeom>
        </p:spPr>
      </p:pic>
      <p:pic>
        <p:nvPicPr>
          <p:cNvPr id="20" name="Picture 19" descr="GitViolet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0840" y="2423160"/>
            <a:ext cx="367030" cy="367030"/>
          </a:xfrm>
          <a:prstGeom prst="rect">
            <a:avLst/>
          </a:prstGeom>
        </p:spPr>
      </p:pic>
      <p:pic>
        <p:nvPicPr>
          <p:cNvPr id="22" name="Picture 21" descr="twitte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0765" y="2442845"/>
            <a:ext cx="373380" cy="373380"/>
          </a:xfrm>
          <a:prstGeom prst="rect">
            <a:avLst/>
          </a:prstGeom>
        </p:spPr>
      </p:pic>
      <p:pic>
        <p:nvPicPr>
          <p:cNvPr id="24" name="Picture 23" descr="gmai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2975610" y="2442210"/>
            <a:ext cx="347980" cy="347980"/>
          </a:xfrm>
          <a:prstGeom prst="rect">
            <a:avLst/>
          </a:prstGeom>
        </p:spPr>
      </p:pic>
      <p:pic>
        <p:nvPicPr>
          <p:cNvPr id="26" name="Picture 25" descr="internet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5055" y="2442845"/>
            <a:ext cx="347345" cy="347345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873760" y="2973070"/>
            <a:ext cx="68834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000">
                <a:solidFill>
                  <a:schemeClr val="bg1"/>
                </a:solidFill>
                <a:hlinkClick r:id="rId13" tooltip="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LinkedIn</a:t>
            </a:r>
            <a:endParaRPr lang="en-US" altLang="en-GB" sz="1000">
              <a:solidFill>
                <a:schemeClr val="bg1"/>
              </a:solidFill>
            </a:endParaRPr>
          </a:p>
        </p:txBody>
      </p:sp>
      <p:sp>
        <p:nvSpPr>
          <p:cNvPr id="17" name="文本框 4"/>
          <p:cNvSpPr txBox="1"/>
          <p:nvPr/>
        </p:nvSpPr>
        <p:spPr>
          <a:xfrm>
            <a:off x="1562100" y="2991485"/>
            <a:ext cx="68834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000">
                <a:solidFill>
                  <a:schemeClr val="bg1"/>
                </a:solidFill>
                <a:hlinkClick r:id="rId14" tooltip="" action="ppaction://hlinkfile"/>
              </a:rPr>
              <a:t>GitHub</a:t>
            </a:r>
            <a:endParaRPr lang="en-US" altLang="en-GB" sz="1000">
              <a:solidFill>
                <a:schemeClr val="bg1"/>
              </a:solidFill>
            </a:endParaRPr>
          </a:p>
        </p:txBody>
      </p:sp>
      <p:sp>
        <p:nvSpPr>
          <p:cNvPr id="19" name="文本框 4"/>
          <p:cNvSpPr txBox="1"/>
          <p:nvPr/>
        </p:nvSpPr>
        <p:spPr>
          <a:xfrm>
            <a:off x="2163445" y="2973070"/>
            <a:ext cx="68834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000">
                <a:solidFill>
                  <a:schemeClr val="tx1"/>
                </a:solidFill>
                <a:hlinkClick r:id="rId15" action="ppaction://hlinkfile"/>
              </a:rPr>
              <a:t>X</a:t>
            </a:r>
            <a:endParaRPr lang="en-US" altLang="en-GB" sz="1000">
              <a:solidFill>
                <a:schemeClr val="tx1"/>
              </a:solidFill>
            </a:endParaRPr>
          </a:p>
        </p:txBody>
      </p:sp>
      <p:sp>
        <p:nvSpPr>
          <p:cNvPr id="21" name="文本框 4"/>
          <p:cNvSpPr txBox="1"/>
          <p:nvPr/>
        </p:nvSpPr>
        <p:spPr>
          <a:xfrm>
            <a:off x="2938780" y="2973070"/>
            <a:ext cx="45656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000">
                <a:solidFill>
                  <a:schemeClr val="bg1"/>
                </a:solidFill>
                <a:hlinkClick r:id="rId16"/>
              </a:rPr>
              <a:t>Mail</a:t>
            </a:r>
            <a:endParaRPr lang="en-US" altLang="en-GB" sz="1000">
              <a:solidFill>
                <a:schemeClr val="bg1"/>
              </a:solidFill>
            </a:endParaRPr>
          </a:p>
        </p:txBody>
      </p:sp>
      <p:sp>
        <p:nvSpPr>
          <p:cNvPr id="28" name="文本框 4"/>
          <p:cNvSpPr txBox="1"/>
          <p:nvPr/>
        </p:nvSpPr>
        <p:spPr>
          <a:xfrm>
            <a:off x="3453130" y="2973070"/>
            <a:ext cx="68834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000">
                <a:solidFill>
                  <a:schemeClr val="bg1"/>
                </a:solidFill>
                <a:hlinkClick r:id="rId17" tooltip="" action="ppaction://hlinkfile"/>
              </a:rPr>
              <a:t>Website</a:t>
            </a:r>
            <a:endParaRPr lang="en-US" altLang="en-GB" sz="10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3433445" y="1033780"/>
            <a:ext cx="5710555" cy="3212465"/>
          </a:xfrm>
          <a:prstGeom prst="rect">
            <a:avLst/>
          </a:prstGeom>
        </p:spPr>
      </p:pic>
      <p:pic>
        <p:nvPicPr>
          <p:cNvPr id="8" name="图片 2" descr="图片包含 室内, 桌子, 黑暗, 电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b="9316"/>
          <a:stretch>
            <a:fillRect/>
          </a:stretch>
        </p:blipFill>
        <p:spPr>
          <a:xfrm>
            <a:off x="0" y="-3810"/>
            <a:ext cx="7492365" cy="514731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28600" y="4762359"/>
            <a:ext cx="722293" cy="127280"/>
            <a:chOff x="228600" y="4808554"/>
            <a:chExt cx="722293" cy="127280"/>
          </a:xfrm>
        </p:grpSpPr>
        <p:sp>
          <p:nvSpPr>
            <p:cNvPr id="14" name="椭圆 13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62229" y="3595026"/>
            <a:ext cx="4141547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/>
            <a:r>
              <a:rPr lang="en-US" altLang="en-GB" sz="1200" b="0">
                <a:solidFill>
                  <a:srgbClr val="FF1414"/>
                </a:solidFill>
              </a:rPr>
              <a:t>Thank you for your attention!</a:t>
            </a:r>
            <a:endParaRPr lang="en-US" altLang="en-GB" sz="1200" b="0">
              <a:solidFill>
                <a:srgbClr val="FF1414"/>
              </a:solidFill>
            </a:endParaRPr>
          </a:p>
          <a:p>
            <a:pPr algn="l"/>
            <a:r>
              <a:rPr lang="en-US" altLang="en-GB" sz="1200" b="0">
                <a:solidFill>
                  <a:srgbClr val="FF1414"/>
                </a:solidFill>
              </a:rPr>
              <a:t>For feedback, improvements, or project collaboration:</a:t>
            </a:r>
            <a:endParaRPr lang="en-US" altLang="en-GB" sz="1200" b="0">
              <a:solidFill>
                <a:srgbClr val="FF1414"/>
              </a:solidFill>
            </a:endParaRPr>
          </a:p>
        </p:txBody>
      </p:sp>
      <p:pic>
        <p:nvPicPr>
          <p:cNvPr id="23" name="图片 22" descr="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" y="0"/>
            <a:ext cx="1589872" cy="894303"/>
          </a:xfrm>
          <a:prstGeom prst="rect">
            <a:avLst/>
          </a:prstGeom>
        </p:spPr>
      </p:pic>
      <p:sp>
        <p:nvSpPr>
          <p:cNvPr id="22" name="任意多边形: 形状 21"/>
          <p:cNvSpPr/>
          <p:nvPr/>
        </p:nvSpPr>
        <p:spPr>
          <a:xfrm>
            <a:off x="0" y="3861582"/>
            <a:ext cx="1131465" cy="1281918"/>
          </a:xfrm>
          <a:custGeom>
            <a:avLst/>
            <a:gdLst>
              <a:gd name="connsiteX0" fmla="*/ 0 w 2156732"/>
              <a:gd name="connsiteY0" fmla="*/ 0 h 2443517"/>
              <a:gd name="connsiteX1" fmla="*/ 1849 w 2156732"/>
              <a:gd name="connsiteY1" fmla="*/ 94 h 2443517"/>
              <a:gd name="connsiteX2" fmla="*/ 2156732 w 2156732"/>
              <a:gd name="connsiteY2" fmla="*/ 2388001 h 2443517"/>
              <a:gd name="connsiteX3" fmla="*/ 2154104 w 2156732"/>
              <a:gd name="connsiteY3" fmla="*/ 2443517 h 2443517"/>
              <a:gd name="connsiteX4" fmla="*/ 1064156 w 2156732"/>
              <a:gd name="connsiteY4" fmla="*/ 2443517 h 2443517"/>
              <a:gd name="connsiteX5" fmla="*/ 1066610 w 2156732"/>
              <a:gd name="connsiteY5" fmla="*/ 2388001 h 2443517"/>
              <a:gd name="connsiteX6" fmla="*/ 20478 w 2156732"/>
              <a:gd name="connsiteY6" fmla="*/ 1104441 h 2443517"/>
              <a:gd name="connsiteX7" fmla="*/ 0 w 2156732"/>
              <a:gd name="connsiteY7" fmla="*/ 1101315 h 244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6732" h="2443517">
                <a:moveTo>
                  <a:pt x="0" y="0"/>
                </a:moveTo>
                <a:lnTo>
                  <a:pt x="1849" y="94"/>
                </a:lnTo>
                <a:cubicBezTo>
                  <a:pt x="1212215" y="123013"/>
                  <a:pt x="2156732" y="1145205"/>
                  <a:pt x="2156732" y="2388001"/>
                </a:cubicBezTo>
                <a:lnTo>
                  <a:pt x="2154104" y="2443517"/>
                </a:lnTo>
                <a:lnTo>
                  <a:pt x="1064156" y="2443517"/>
                </a:lnTo>
                <a:lnTo>
                  <a:pt x="1066610" y="2388001"/>
                </a:lnTo>
                <a:cubicBezTo>
                  <a:pt x="1066610" y="1754858"/>
                  <a:pt x="617504" y="1226610"/>
                  <a:pt x="20478" y="1104441"/>
                </a:cubicBezTo>
                <a:lnTo>
                  <a:pt x="0" y="110131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0" y="2705393"/>
            <a:ext cx="3380271" cy="290720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2518" y="1631008"/>
            <a:ext cx="4318748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>
                <a:solidFill>
                  <a:schemeClr val="bg1"/>
                </a:solidFill>
                <a:latin typeface="+mj-lt"/>
              </a:rPr>
              <a:t>Thank You!</a:t>
            </a:r>
            <a:endParaRPr lang="zh-CN" altLang="en-US" sz="4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2566" y="3022678"/>
            <a:ext cx="4237859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1200">
                <a:solidFill>
                  <a:schemeClr val="bg1"/>
                </a:solidFill>
              </a:rPr>
              <a:t>Every great presentation is complete with a great audience — and that’s you!</a:t>
            </a:r>
            <a:endParaRPr lang="en-US" altLang="en-GB" sz="120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8" name="椭圆 27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任意多边形: 形状 11"/>
          <p:cNvSpPr/>
          <p:nvPr/>
        </p:nvSpPr>
        <p:spPr>
          <a:xfrm>
            <a:off x="6743700" y="0"/>
            <a:ext cx="2400301" cy="2400300"/>
          </a:xfrm>
          <a:custGeom>
            <a:avLst/>
            <a:gdLst>
              <a:gd name="connsiteX0" fmla="*/ 0 w 2400301"/>
              <a:gd name="connsiteY0" fmla="*/ 0 h 2400300"/>
              <a:gd name="connsiteX1" fmla="*/ 1090120 w 2400301"/>
              <a:gd name="connsiteY1" fmla="*/ 0 h 2400300"/>
              <a:gd name="connsiteX2" fmla="*/ 2400299 w 2400301"/>
              <a:gd name="connsiteY2" fmla="*/ 1310179 h 2400300"/>
              <a:gd name="connsiteX3" fmla="*/ 2400301 w 2400301"/>
              <a:gd name="connsiteY3" fmla="*/ 1310179 h 2400300"/>
              <a:gd name="connsiteX4" fmla="*/ 2400301 w 2400301"/>
              <a:gd name="connsiteY4" fmla="*/ 2400300 h 2400300"/>
              <a:gd name="connsiteX5" fmla="*/ 2400300 w 2400301"/>
              <a:gd name="connsiteY5" fmla="*/ 2400300 h 2400300"/>
              <a:gd name="connsiteX6" fmla="*/ 0 w 2400301"/>
              <a:gd name="connsiteY6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0301" h="2400300">
                <a:moveTo>
                  <a:pt x="0" y="0"/>
                </a:moveTo>
                <a:lnTo>
                  <a:pt x="1090120" y="0"/>
                </a:lnTo>
                <a:cubicBezTo>
                  <a:pt x="1090120" y="723592"/>
                  <a:pt x="1676707" y="1310179"/>
                  <a:pt x="2400299" y="1310179"/>
                </a:cubicBezTo>
                <a:lnTo>
                  <a:pt x="2400301" y="1310179"/>
                </a:lnTo>
                <a:lnTo>
                  <a:pt x="2400301" y="2400300"/>
                </a:lnTo>
                <a:lnTo>
                  <a:pt x="2400300" y="2400300"/>
                </a:lnTo>
                <a:cubicBezTo>
                  <a:pt x="1074651" y="2400300"/>
                  <a:pt x="0" y="132564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8055770" y="4055270"/>
            <a:ext cx="1088231" cy="1088231"/>
          </a:xfrm>
          <a:custGeom>
            <a:avLst/>
            <a:gdLst>
              <a:gd name="connsiteX0" fmla="*/ 1088231 w 1088231"/>
              <a:gd name="connsiteY0" fmla="*/ 0 h 1088231"/>
              <a:gd name="connsiteX1" fmla="*/ 1088231 w 1088231"/>
              <a:gd name="connsiteY1" fmla="*/ 494231 h 1088231"/>
              <a:gd name="connsiteX2" fmla="*/ 494231 w 1088231"/>
              <a:gd name="connsiteY2" fmla="*/ 1088231 h 1088231"/>
              <a:gd name="connsiteX3" fmla="*/ 0 w 1088231"/>
              <a:gd name="connsiteY3" fmla="*/ 1088231 h 1088231"/>
              <a:gd name="connsiteX4" fmla="*/ 1088231 w 1088231"/>
              <a:gd name="connsiteY4" fmla="*/ 0 h 108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" h="1088231">
                <a:moveTo>
                  <a:pt x="1088231" y="0"/>
                </a:moveTo>
                <a:lnTo>
                  <a:pt x="1088231" y="494231"/>
                </a:lnTo>
                <a:cubicBezTo>
                  <a:pt x="760174" y="494231"/>
                  <a:pt x="494231" y="760174"/>
                  <a:pt x="494231" y="1088231"/>
                </a:cubicBezTo>
                <a:lnTo>
                  <a:pt x="0" y="1088231"/>
                </a:lnTo>
                <a:cubicBezTo>
                  <a:pt x="0" y="487218"/>
                  <a:pt x="487218" y="0"/>
                  <a:pt x="10882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5218043" y="1034981"/>
            <a:ext cx="3697357" cy="36973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/>
        </p:nvSpPr>
        <p:spPr>
          <a:xfrm>
            <a:off x="367863" y="2455978"/>
            <a:ext cx="3579053" cy="396739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0634" y="1775499"/>
            <a:ext cx="466728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3200" b="1">
                <a:solidFill>
                  <a:schemeClr val="bg1"/>
                </a:solidFill>
                <a:latin typeface="+mj-lt"/>
              </a:rPr>
              <a:t>Domain &amp; Platform</a:t>
            </a:r>
            <a:endParaRPr lang="en-US" altLang="en-GB" sz="32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375" y="2933700"/>
            <a:ext cx="4563110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Domain: Road Safety &amp; Transportation Analytics</a:t>
            </a:r>
            <a:endParaRPr lang="en-US" altLang="en-GB" sz="14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Platform: Microsoft Excel dashboard solution</a:t>
            </a:r>
            <a:endParaRPr lang="en-US" altLang="en-GB" sz="14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Method: KPI-driven visual analysis approach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050044" y="954019"/>
            <a:ext cx="3697357" cy="36973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pic>
        <p:nvPicPr>
          <p:cNvPr id="5" name="图片 4" descr="汽车的方向盘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>
            <a:fillRect/>
          </a:stretch>
        </p:blipFill>
        <p:spPr>
          <a:xfrm>
            <a:off x="5023944" y="945930"/>
            <a:ext cx="3752193" cy="3752193"/>
          </a:xfrm>
          <a:prstGeom prst="ellipse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>
            <p:custDataLst>
              <p:tags r:id="rId1"/>
            </p:custDataLst>
          </p:nvPr>
        </p:nvSpPr>
        <p:spPr>
          <a:xfrm>
            <a:off x="6743700" y="0"/>
            <a:ext cx="2400301" cy="2400300"/>
          </a:xfrm>
          <a:custGeom>
            <a:avLst/>
            <a:gdLst>
              <a:gd name="connsiteX0" fmla="*/ 0 w 2400301"/>
              <a:gd name="connsiteY0" fmla="*/ 0 h 2400300"/>
              <a:gd name="connsiteX1" fmla="*/ 1090120 w 2400301"/>
              <a:gd name="connsiteY1" fmla="*/ 0 h 2400300"/>
              <a:gd name="connsiteX2" fmla="*/ 2400299 w 2400301"/>
              <a:gd name="connsiteY2" fmla="*/ 1310179 h 2400300"/>
              <a:gd name="connsiteX3" fmla="*/ 2400301 w 2400301"/>
              <a:gd name="connsiteY3" fmla="*/ 1310179 h 2400300"/>
              <a:gd name="connsiteX4" fmla="*/ 2400301 w 2400301"/>
              <a:gd name="connsiteY4" fmla="*/ 2400300 h 2400300"/>
              <a:gd name="connsiteX5" fmla="*/ 2400300 w 2400301"/>
              <a:gd name="connsiteY5" fmla="*/ 2400300 h 2400300"/>
              <a:gd name="connsiteX6" fmla="*/ 0 w 2400301"/>
              <a:gd name="connsiteY6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0301" h="2400300">
                <a:moveTo>
                  <a:pt x="0" y="0"/>
                </a:moveTo>
                <a:lnTo>
                  <a:pt x="1090120" y="0"/>
                </a:lnTo>
                <a:cubicBezTo>
                  <a:pt x="1090120" y="723592"/>
                  <a:pt x="1676707" y="1310179"/>
                  <a:pt x="2400299" y="1310179"/>
                </a:cubicBezTo>
                <a:lnTo>
                  <a:pt x="2400301" y="1310179"/>
                </a:lnTo>
                <a:lnTo>
                  <a:pt x="2400301" y="2400300"/>
                </a:lnTo>
                <a:lnTo>
                  <a:pt x="2400300" y="2400300"/>
                </a:lnTo>
                <a:cubicBezTo>
                  <a:pt x="1074651" y="2400300"/>
                  <a:pt x="0" y="1325649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图片包含 室内, 桌子, 黑暗, 电脑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b="9316"/>
          <a:stretch>
            <a:fillRect/>
          </a:stretch>
        </p:blipFill>
        <p:spPr>
          <a:xfrm>
            <a:off x="-1" y="1371601"/>
            <a:ext cx="5490349" cy="37719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4624070" y="1250315"/>
            <a:ext cx="5441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01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624070" y="2199640"/>
            <a:ext cx="5969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02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625340" y="3101340"/>
            <a:ext cx="5956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03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4627880" y="3977640"/>
            <a:ext cx="64960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FF1414"/>
                </a:solidFill>
                <a:latin typeface="+mj-lt"/>
              </a:rPr>
              <a:t>04</a:t>
            </a:r>
            <a:endParaRPr lang="en-US" altLang="zh-CN">
              <a:solidFill>
                <a:srgbClr val="FF1414"/>
              </a:solidFill>
              <a:latin typeface="+mj-lt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6220412" y="1901809"/>
            <a:ext cx="23112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5116441" y="2849663"/>
            <a:ext cx="23112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9"/>
            </p:custDataLst>
          </p:nvPr>
        </p:nvCxnSpPr>
        <p:spPr>
          <a:xfrm>
            <a:off x="6220412" y="3752912"/>
            <a:ext cx="2311220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>
            <p:custDataLst>
              <p:tags r:id="rId10"/>
            </p:custDataLst>
          </p:nvPr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27" name="直接连接符 26"/>
            <p:cNvCxnSpPr/>
            <p:nvPr>
              <p:custDataLst>
                <p:tags r:id="rId11"/>
              </p:custDataLst>
            </p:nvPr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>
              <p:custDataLst>
                <p:tags r:id="rId12"/>
              </p:custDataLst>
            </p:nvPr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>
              <p:custDataLst>
                <p:tags r:id="rId13"/>
              </p:custDataLst>
            </p:nvPr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任意多边形: 形状 40"/>
          <p:cNvSpPr/>
          <p:nvPr/>
        </p:nvSpPr>
        <p:spPr>
          <a:xfrm>
            <a:off x="8055770" y="4055270"/>
            <a:ext cx="1088231" cy="1088231"/>
          </a:xfrm>
          <a:custGeom>
            <a:avLst/>
            <a:gdLst>
              <a:gd name="connsiteX0" fmla="*/ 1088231 w 1088231"/>
              <a:gd name="connsiteY0" fmla="*/ 0 h 1088231"/>
              <a:gd name="connsiteX1" fmla="*/ 1088231 w 1088231"/>
              <a:gd name="connsiteY1" fmla="*/ 494231 h 1088231"/>
              <a:gd name="connsiteX2" fmla="*/ 494231 w 1088231"/>
              <a:gd name="connsiteY2" fmla="*/ 1088231 h 1088231"/>
              <a:gd name="connsiteX3" fmla="*/ 0 w 1088231"/>
              <a:gd name="connsiteY3" fmla="*/ 1088231 h 1088231"/>
              <a:gd name="connsiteX4" fmla="*/ 1088231 w 1088231"/>
              <a:gd name="connsiteY4" fmla="*/ 0 h 108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" h="1088231">
                <a:moveTo>
                  <a:pt x="1088231" y="0"/>
                </a:moveTo>
                <a:lnTo>
                  <a:pt x="1088231" y="494231"/>
                </a:lnTo>
                <a:cubicBezTo>
                  <a:pt x="760174" y="494231"/>
                  <a:pt x="494231" y="760174"/>
                  <a:pt x="494231" y="1088231"/>
                </a:cubicBezTo>
                <a:lnTo>
                  <a:pt x="0" y="1088231"/>
                </a:lnTo>
                <a:cubicBezTo>
                  <a:pt x="0" y="487218"/>
                  <a:pt x="487218" y="0"/>
                  <a:pt x="10882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平行四边形 32"/>
          <p:cNvSpPr/>
          <p:nvPr/>
        </p:nvSpPr>
        <p:spPr>
          <a:xfrm>
            <a:off x="557145" y="1709530"/>
            <a:ext cx="3379718" cy="450574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0" y="1315394"/>
            <a:ext cx="3785151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altLang="en-GB" sz="4400">
                <a:latin typeface="+mj-lt"/>
              </a:rPr>
              <a:t>Problem Statement</a:t>
            </a:r>
            <a:endParaRPr lang="en-US" altLang="en-GB" sz="4400">
              <a:latin typeface="+mj-lt"/>
            </a:endParaRPr>
          </a:p>
        </p:txBody>
      </p:sp>
      <p:sp>
        <p:nvSpPr>
          <p:cNvPr id="34" name="平行四边形 33"/>
          <p:cNvSpPr/>
          <p:nvPr/>
        </p:nvSpPr>
        <p:spPr>
          <a:xfrm>
            <a:off x="928207" y="2039385"/>
            <a:ext cx="1854750" cy="247270"/>
          </a:xfrm>
          <a:prstGeom prst="parallelogram">
            <a:avLst>
              <a:gd name="adj" fmla="val 3138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36" name="椭圆 35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5277485" y="1174115"/>
            <a:ext cx="379603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Accident data is large and complex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4" name="文本框 7"/>
          <p:cNvSpPr txBox="1"/>
          <p:nvPr>
            <p:custDataLst>
              <p:tags r:id="rId15"/>
            </p:custDataLst>
          </p:nvPr>
        </p:nvSpPr>
        <p:spPr>
          <a:xfrm>
            <a:off x="5277485" y="3985895"/>
            <a:ext cx="456311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Icon-based visual representation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16" name="文本框 7"/>
          <p:cNvSpPr txBox="1"/>
          <p:nvPr>
            <p:custDataLst>
              <p:tags r:id="rId16"/>
            </p:custDataLst>
          </p:nvPr>
        </p:nvSpPr>
        <p:spPr>
          <a:xfrm>
            <a:off x="5277485" y="3101340"/>
            <a:ext cx="3866515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Difficult to identify high-risk patterns quickly</a:t>
            </a:r>
            <a:endParaRPr lang="en-US" altLang="en-GB" sz="1400">
              <a:solidFill>
                <a:schemeClr val="bg1"/>
              </a:solidFill>
            </a:endParaRPr>
          </a:p>
        </p:txBody>
      </p:sp>
      <p:sp>
        <p:nvSpPr>
          <p:cNvPr id="20" name="文本框 7"/>
          <p:cNvSpPr txBox="1"/>
          <p:nvPr>
            <p:custDataLst>
              <p:tags r:id="rId17"/>
            </p:custDataLst>
          </p:nvPr>
        </p:nvSpPr>
        <p:spPr>
          <a:xfrm>
            <a:off x="5277485" y="2147570"/>
            <a:ext cx="386842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>
                <a:solidFill>
                  <a:schemeClr val="bg1"/>
                </a:solidFill>
              </a:rPr>
              <a:t>Lack of centralized visual reporting system</a:t>
            </a:r>
            <a:endParaRPr lang="en-US" altLang="en-GB" sz="1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黑暗中亮着灯&#10;&#10;低可信度描述已自动生成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b="36906"/>
          <a:stretch>
            <a:fillRect/>
          </a:stretch>
        </p:blipFill>
        <p:spPr>
          <a:xfrm>
            <a:off x="250825" y="2346172"/>
            <a:ext cx="7373074" cy="2797328"/>
          </a:xfrm>
          <a:prstGeom prst="rect">
            <a:avLst/>
          </a:prstGeom>
        </p:spPr>
      </p:pic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72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Project Objectives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矩形: 圆角 3"/>
          <p:cNvSpPr/>
          <p:nvPr>
            <p:custDataLst>
              <p:tags r:id="rId3"/>
            </p:custDataLst>
          </p:nvPr>
        </p:nvSpPr>
        <p:spPr>
          <a:xfrm>
            <a:off x="268144" y="1542695"/>
            <a:ext cx="1678441" cy="1838523"/>
          </a:xfrm>
          <a:prstGeom prst="roundRect">
            <a:avLst>
              <a:gd name="adj" fmla="val 12295"/>
            </a:avLst>
          </a:prstGeom>
          <a:noFill/>
          <a:ln>
            <a:gradFill flip="none" rotWithShape="1">
              <a:gsLst>
                <a:gs pos="0">
                  <a:srgbClr val="FF1414"/>
                </a:gs>
                <a:gs pos="100000">
                  <a:srgbClr val="FF1414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1076299" y="3215349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>
            <p:custDataLst>
              <p:tags r:id="rId5"/>
            </p:custDataLst>
          </p:nvPr>
        </p:nvSpPr>
        <p:spPr>
          <a:xfrm>
            <a:off x="1013419" y="3153306"/>
            <a:ext cx="128891" cy="1288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59826" y="1817464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01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43854" y="2097215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Analyze accident casualty trends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2" name="矩形: 圆角 11"/>
          <p:cNvSpPr/>
          <p:nvPr>
            <p:custDataLst>
              <p:tags r:id="rId8"/>
            </p:custDataLst>
          </p:nvPr>
        </p:nvSpPr>
        <p:spPr>
          <a:xfrm>
            <a:off x="2559932" y="1149155"/>
            <a:ext cx="1678441" cy="1838523"/>
          </a:xfrm>
          <a:prstGeom prst="roundRect">
            <a:avLst>
              <a:gd name="adj" fmla="val 12295"/>
            </a:avLst>
          </a:prstGeom>
          <a:noFill/>
          <a:ln>
            <a:gradFill flip="none" rotWithShape="1">
              <a:gsLst>
                <a:gs pos="0">
                  <a:srgbClr val="FF1414"/>
                </a:gs>
                <a:gs pos="100000">
                  <a:srgbClr val="FF1414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>
            <p:custDataLst>
              <p:tags r:id="rId9"/>
            </p:custDataLst>
          </p:nvPr>
        </p:nvCxnSpPr>
        <p:spPr>
          <a:xfrm>
            <a:off x="3368087" y="2821809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>
            <p:custDataLst>
              <p:tags r:id="rId10"/>
            </p:custDataLst>
          </p:nvPr>
        </p:nvSpPr>
        <p:spPr>
          <a:xfrm>
            <a:off x="3305207" y="2759766"/>
            <a:ext cx="128891" cy="1288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2451614" y="1423924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02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32" name="文本框 31"/>
          <p:cNvSpPr txBox="1"/>
          <p:nvPr>
            <p:custDataLst>
              <p:tags r:id="rId12"/>
            </p:custDataLst>
          </p:nvPr>
        </p:nvSpPr>
        <p:spPr>
          <a:xfrm>
            <a:off x="2435642" y="1703675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Identify high-risk accident conditions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34" name="矩形: 圆角 33"/>
          <p:cNvSpPr/>
          <p:nvPr>
            <p:custDataLst>
              <p:tags r:id="rId13"/>
            </p:custDataLst>
          </p:nvPr>
        </p:nvSpPr>
        <p:spPr>
          <a:xfrm>
            <a:off x="4891864" y="1102856"/>
            <a:ext cx="1678441" cy="1838523"/>
          </a:xfrm>
          <a:prstGeom prst="roundRect">
            <a:avLst>
              <a:gd name="adj" fmla="val 12295"/>
            </a:avLst>
          </a:prstGeom>
          <a:noFill/>
          <a:ln>
            <a:gradFill flip="none" rotWithShape="1">
              <a:gsLst>
                <a:gs pos="0">
                  <a:srgbClr val="FF1414"/>
                </a:gs>
                <a:gs pos="100000">
                  <a:srgbClr val="FF1414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5" name="直接连接符 34"/>
          <p:cNvCxnSpPr/>
          <p:nvPr>
            <p:custDataLst>
              <p:tags r:id="rId14"/>
            </p:custDataLst>
          </p:nvPr>
        </p:nvCxnSpPr>
        <p:spPr>
          <a:xfrm>
            <a:off x="5700019" y="2775510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>
            <p:custDataLst>
              <p:tags r:id="rId15"/>
            </p:custDataLst>
          </p:nvPr>
        </p:nvSpPr>
        <p:spPr>
          <a:xfrm>
            <a:off x="5637139" y="2713467"/>
            <a:ext cx="128891" cy="1288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>
            <p:custDataLst>
              <p:tags r:id="rId16"/>
            </p:custDataLst>
          </p:nvPr>
        </p:nvSpPr>
        <p:spPr>
          <a:xfrm>
            <a:off x="4783546" y="1377625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03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38" name="文本框 37"/>
          <p:cNvSpPr txBox="1"/>
          <p:nvPr>
            <p:custDataLst>
              <p:tags r:id="rId17"/>
            </p:custDataLst>
          </p:nvPr>
        </p:nvSpPr>
        <p:spPr>
          <a:xfrm>
            <a:off x="4767574" y="1657376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Compare yearly accident trends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40" name="矩形: 圆角 39"/>
          <p:cNvSpPr/>
          <p:nvPr>
            <p:custDataLst>
              <p:tags r:id="rId18"/>
            </p:custDataLst>
          </p:nvPr>
        </p:nvSpPr>
        <p:spPr>
          <a:xfrm>
            <a:off x="7218375" y="1542695"/>
            <a:ext cx="1678441" cy="1838523"/>
          </a:xfrm>
          <a:prstGeom prst="roundRect">
            <a:avLst>
              <a:gd name="adj" fmla="val 12295"/>
            </a:avLst>
          </a:prstGeom>
          <a:noFill/>
          <a:ln>
            <a:gradFill flip="none" rotWithShape="1">
              <a:gsLst>
                <a:gs pos="0">
                  <a:srgbClr val="FF1414"/>
                </a:gs>
                <a:gs pos="100000">
                  <a:srgbClr val="FF1414">
                    <a:alpha val="0"/>
                  </a:srgbClr>
                </a:gs>
              </a:gsLst>
              <a:lin ang="5400000" scaled="1"/>
              <a:tileRect/>
            </a:gradFill>
          </a:ln>
          <a:effectLst>
            <a:outerShdw blurRad="127000" dist="127000" dir="5400000" algn="t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1" name="直接连接符 40"/>
          <p:cNvCxnSpPr/>
          <p:nvPr>
            <p:custDataLst>
              <p:tags r:id="rId19"/>
            </p:custDataLst>
          </p:nvPr>
        </p:nvCxnSpPr>
        <p:spPr>
          <a:xfrm>
            <a:off x="8026530" y="3215349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>
            <p:custDataLst>
              <p:tags r:id="rId20"/>
            </p:custDataLst>
          </p:nvPr>
        </p:nvSpPr>
        <p:spPr>
          <a:xfrm>
            <a:off x="7963650" y="3153306"/>
            <a:ext cx="128891" cy="12889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21"/>
            </p:custDataLst>
          </p:nvPr>
        </p:nvSpPr>
        <p:spPr>
          <a:xfrm>
            <a:off x="7110057" y="1817464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04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44" name="文本框 43"/>
          <p:cNvSpPr txBox="1"/>
          <p:nvPr>
            <p:custDataLst>
              <p:tags r:id="rId22"/>
            </p:custDataLst>
          </p:nvPr>
        </p:nvSpPr>
        <p:spPr>
          <a:xfrm>
            <a:off x="7094085" y="2097215"/>
            <a:ext cx="1913902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Support safety-focused decision making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78967" y="1244739"/>
            <a:ext cx="3979213" cy="1938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等线" panose="02010600030101010101" charset="-122"/>
                <a:cs typeface="+mn-cs"/>
              </a:rPr>
              <a:t>Dataset Overview</a:t>
            </a:r>
            <a:endParaRPr kumimoji="0" lang="en-US" altLang="en-GB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GB" sz="4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8600" y="1161936"/>
            <a:ext cx="178994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ln w="3175">
                  <a:gradFill>
                    <a:gsLst>
                      <a:gs pos="0">
                        <a:srgbClr val="DB2929"/>
                      </a:gs>
                      <a:gs pos="100000">
                        <a:srgbClr val="DB2929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  <a:sym typeface="思源黑体 CN Normal" panose="020B0400000000000000" charset="-122"/>
              </a:rPr>
              <a:t>03</a:t>
            </a:r>
            <a:endParaRPr lang="zh-CN" altLang="en-US" sz="6600" b="1">
              <a:ln w="3175">
                <a:gradFill>
                  <a:gsLst>
                    <a:gs pos="0">
                      <a:srgbClr val="DB2929"/>
                    </a:gs>
                    <a:gs pos="100000">
                      <a:srgbClr val="DB2929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+mj-lt"/>
              <a:ea typeface="+mj-ea"/>
              <a:sym typeface="思源黑体 CN Normal" panose="020B0400000000000000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28600" y="4808554"/>
            <a:ext cx="722293" cy="127280"/>
            <a:chOff x="228600" y="4808554"/>
            <a:chExt cx="722293" cy="127280"/>
          </a:xfrm>
        </p:grpSpPr>
        <p:sp>
          <p:nvSpPr>
            <p:cNvPr id="22" name="椭圆 21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8" name="文本框 8"/>
          <p:cNvSpPr txBox="1"/>
          <p:nvPr>
            <p:custDataLst>
              <p:tags r:id="rId2"/>
            </p:custDataLst>
          </p:nvPr>
        </p:nvSpPr>
        <p:spPr>
          <a:xfrm>
            <a:off x="1115060" y="3996055"/>
            <a:ext cx="4524375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Covers year, vehicle, road, and light conditions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2" name="文本框 8"/>
          <p:cNvSpPr txBox="1"/>
          <p:nvPr>
            <p:custDataLst>
              <p:tags r:id="rId3"/>
            </p:custDataLst>
          </p:nvPr>
        </p:nvSpPr>
        <p:spPr>
          <a:xfrm>
            <a:off x="1115060" y="3582035"/>
            <a:ext cx="440182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Includes monthly and yearly accident records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3" name="文本框 8"/>
          <p:cNvSpPr txBox="1"/>
          <p:nvPr>
            <p:custDataLst>
              <p:tags r:id="rId4"/>
            </p:custDataLst>
          </p:nvPr>
        </p:nvSpPr>
        <p:spPr>
          <a:xfrm>
            <a:off x="1115060" y="2844800"/>
            <a:ext cx="440182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400" b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400" b="0">
                <a:solidFill>
                  <a:schemeClr val="bg1"/>
                </a:solidFill>
              </a:rPr>
              <a:t>Single, cleaned accident dataset</a:t>
            </a:r>
            <a:endParaRPr lang="en-US" altLang="en-GB" sz="1400" b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>
            <p:custDataLst>
              <p:tags r:id="rId1"/>
            </p:custDataLst>
          </p:nvPr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2419343" y="350964"/>
            <a:ext cx="5144783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sz="3200" b="1">
                <a:solidFill>
                  <a:schemeClr val="bg1"/>
                </a:solidFill>
                <a:latin typeface="+mj-lt"/>
              </a:rPr>
              <a:t>Dashboard Structure</a:t>
            </a:r>
            <a:endParaRPr lang="en-US" altLang="en-GB" sz="3200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占位符 12" descr="汽车的方向盘&#10;&#10;描述已自动生成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r="16587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1" name="图片占位符 20" descr="汽车的方向盘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r="16881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6" name="图片占位符 25" descr="电脑游戏的截图&#10;&#10;中度可信度描述已自动生成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7" r="16797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pic>
        <p:nvPicPr>
          <p:cNvPr id="28" name="图片占位符 27" descr="汽车的方向盘&#10;&#10;描述已自动生成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>
            <a:fillRect/>
          </a:stretch>
        </p:blipFill>
        <p:spPr>
          <a:ln>
            <a:noFill/>
          </a:ln>
          <a:effectLst>
            <a:outerShdw blurRad="127000" dist="127000" dir="5400000" algn="t" rotWithShape="0">
              <a:schemeClr val="accent1">
                <a:lumMod val="75000"/>
                <a:alpha val="20000"/>
              </a:schemeClr>
            </a:outerShdw>
          </a:effectLst>
        </p:spPr>
      </p:pic>
      <p:sp>
        <p:nvSpPr>
          <p:cNvPr id="8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cxnSp>
        <p:nvCxnSpPr>
          <p:cNvPr id="9" name="直接连接符 4"/>
          <p:cNvCxnSpPr/>
          <p:nvPr>
            <p:custDataLst>
              <p:tags r:id="rId7"/>
            </p:custDataLst>
          </p:nvPr>
        </p:nvCxnSpPr>
        <p:spPr>
          <a:xfrm>
            <a:off x="1971649" y="2490179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2"/>
          <p:cNvCxnSpPr/>
          <p:nvPr>
            <p:custDataLst>
              <p:tags r:id="rId8"/>
            </p:custDataLst>
          </p:nvPr>
        </p:nvCxnSpPr>
        <p:spPr>
          <a:xfrm>
            <a:off x="3709717" y="2951349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>
            <p:custDataLst>
              <p:tags r:id="rId9"/>
            </p:custDataLst>
          </p:nvPr>
        </p:nvCxnSpPr>
        <p:spPr>
          <a:xfrm>
            <a:off x="5491739" y="2490395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10"/>
            </p:custDataLst>
          </p:nvPr>
        </p:nvCxnSpPr>
        <p:spPr>
          <a:xfrm>
            <a:off x="7185155" y="2951189"/>
            <a:ext cx="0" cy="1176031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FF1414"/>
                </a:gs>
              </a:gsLst>
              <a:lin ang="16200000" scaled="1"/>
              <a:tileRect/>
            </a:gra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8"/>
          <p:cNvSpPr txBox="1"/>
          <p:nvPr>
            <p:custDataLst>
              <p:tags r:id="rId11"/>
            </p:custDataLst>
          </p:nvPr>
        </p:nvSpPr>
        <p:spPr>
          <a:xfrm>
            <a:off x="2834984" y="2224215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Category-wise visual charts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2" name="文本框 8"/>
          <p:cNvSpPr txBox="1"/>
          <p:nvPr>
            <p:custDataLst>
              <p:tags r:id="rId12"/>
            </p:custDataLst>
          </p:nvPr>
        </p:nvSpPr>
        <p:spPr>
          <a:xfrm>
            <a:off x="1138899" y="1483170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KPI summary cards at top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8" name="文本框 8"/>
          <p:cNvSpPr txBox="1"/>
          <p:nvPr>
            <p:custDataLst>
              <p:tags r:id="rId13"/>
            </p:custDataLst>
          </p:nvPr>
        </p:nvSpPr>
        <p:spPr>
          <a:xfrm>
            <a:off x="4515829" y="1486980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Trend analysis visuals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9" name="文本框 8"/>
          <p:cNvSpPr txBox="1"/>
          <p:nvPr>
            <p:custDataLst>
              <p:tags r:id="rId14"/>
            </p:custDataLst>
          </p:nvPr>
        </p:nvSpPr>
        <p:spPr>
          <a:xfrm>
            <a:off x="6312879" y="2097215"/>
            <a:ext cx="191390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Interactive filters and slicers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20" name="文本框 7"/>
          <p:cNvSpPr txBox="1"/>
          <p:nvPr>
            <p:custDataLst>
              <p:tags r:id="rId15"/>
            </p:custDataLst>
          </p:nvPr>
        </p:nvSpPr>
        <p:spPr>
          <a:xfrm>
            <a:off x="1071686" y="1282159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01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22" name="文本框 20"/>
          <p:cNvSpPr txBox="1"/>
          <p:nvPr>
            <p:custDataLst>
              <p:tags r:id="rId16"/>
            </p:custDataLst>
          </p:nvPr>
        </p:nvSpPr>
        <p:spPr>
          <a:xfrm>
            <a:off x="2835154" y="1940179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02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37" name="文本框 36"/>
          <p:cNvSpPr txBox="1"/>
          <p:nvPr>
            <p:custDataLst>
              <p:tags r:id="rId17"/>
            </p:custDataLst>
          </p:nvPr>
        </p:nvSpPr>
        <p:spPr>
          <a:xfrm>
            <a:off x="4547961" y="1284280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03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43" name="文本框 42"/>
          <p:cNvSpPr txBox="1"/>
          <p:nvPr>
            <p:custDataLst>
              <p:tags r:id="rId18"/>
            </p:custDataLst>
          </p:nvPr>
        </p:nvSpPr>
        <p:spPr>
          <a:xfrm>
            <a:off x="6202642" y="1897474"/>
            <a:ext cx="1881956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>
                <a:solidFill>
                  <a:srgbClr val="FF1414"/>
                </a:solidFill>
                <a:latin typeface="+mj-lt"/>
              </a:rPr>
              <a:t>04</a:t>
            </a:r>
            <a:endParaRPr lang="en-US" altLang="zh-CN" sz="1400" b="1">
              <a:solidFill>
                <a:srgbClr val="FF1414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7237140" y="2972388"/>
            <a:ext cx="1906860" cy="2171112"/>
          </a:xfrm>
          <a:custGeom>
            <a:avLst/>
            <a:gdLst>
              <a:gd name="connsiteX0" fmla="*/ 1906860 w 1906860"/>
              <a:gd name="connsiteY0" fmla="*/ 0 h 2171112"/>
              <a:gd name="connsiteX1" fmla="*/ 1906860 w 1906860"/>
              <a:gd name="connsiteY1" fmla="*/ 1006708 h 2171112"/>
              <a:gd name="connsiteX2" fmla="*/ 1809972 w 1906860"/>
              <a:gd name="connsiteY2" fmla="*/ 1021495 h 2171112"/>
              <a:gd name="connsiteX3" fmla="*/ 1006398 w 1906860"/>
              <a:gd name="connsiteY3" fmla="*/ 2007446 h 2171112"/>
              <a:gd name="connsiteX4" fmla="*/ 1020839 w 1906860"/>
              <a:gd name="connsiteY4" fmla="*/ 2171112 h 2171112"/>
              <a:gd name="connsiteX5" fmla="*/ 7749 w 1906860"/>
              <a:gd name="connsiteY5" fmla="*/ 2171112 h 2171112"/>
              <a:gd name="connsiteX6" fmla="*/ 0 w 1906860"/>
              <a:gd name="connsiteY6" fmla="*/ 2007446 h 2171112"/>
              <a:gd name="connsiteX7" fmla="*/ 1806999 w 1906860"/>
              <a:gd name="connsiteY7" fmla="*/ 5042 h 2171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6860" h="2171112">
                <a:moveTo>
                  <a:pt x="1906860" y="0"/>
                </a:moveTo>
                <a:lnTo>
                  <a:pt x="1906860" y="1006708"/>
                </a:lnTo>
                <a:lnTo>
                  <a:pt x="1809972" y="1021495"/>
                </a:lnTo>
                <a:cubicBezTo>
                  <a:pt x="1351373" y="1115338"/>
                  <a:pt x="1006398" y="1521106"/>
                  <a:pt x="1006398" y="2007446"/>
                </a:cubicBezTo>
                <a:lnTo>
                  <a:pt x="1020839" y="2171112"/>
                </a:lnTo>
                <a:lnTo>
                  <a:pt x="7749" y="2171112"/>
                </a:lnTo>
                <a:lnTo>
                  <a:pt x="0" y="2007446"/>
                </a:lnTo>
                <a:cubicBezTo>
                  <a:pt x="0" y="965287"/>
                  <a:pt x="792035" y="108117"/>
                  <a:pt x="1806999" y="504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26022" y="1454985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sz="1200" b="0">
                <a:solidFill>
                  <a:schemeClr val="bg1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/>
              <a:t>Total accident casualties</a:t>
            </a:r>
            <a:endParaRPr lang="en-US" altLang="en-GB"/>
          </a:p>
        </p:txBody>
      </p:sp>
      <p:graphicFrame>
        <p:nvGraphicFramePr>
          <p:cNvPr id="12" name="图表 11" descr="e7d195523061f1c09e9d68d7cf438b91ef959ecb14fc25d26BBA7F7DBC18E55DFF4014AF651F0BF2569D4B6C1DA7F1A4683A481403BD872FC687266AD13265C1DE7C373772FD8728ABDD69ADD03BFF5BE2862BC891DBB79E384CBA2AD7BD29318610FEDF51B3FEE05FEC5A091F42846D822380C7930B8446232BAEF97A5CF8EFA5006F9FB7A0D65F653EDA17F6F433D1"/>
          <p:cNvGraphicFramePr/>
          <p:nvPr/>
        </p:nvGraphicFramePr>
        <p:xfrm>
          <a:off x="247183" y="1908388"/>
          <a:ext cx="4885490" cy="296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文本框 12" descr="e7d195523061f1c09e9d68d7cf438b91ef959ecb14fc25d26BBA7F7DBC18E55DFF4014AF651F0BF2569D4B6C1DA7F1A4683A481403BD872FC687266AD13265C1DE7C373772FD8728ABDD69ADD03BFF5BE2862BC891DBB79E384CBA2AD7BD29318610FEDF51B3FEE05FEC5A091F42846D822380C7930B8446232BAEF97A5CF8EFA5006F9FB7A0D65F653EDA17F6F433D1"/>
          <p:cNvSpPr txBox="1"/>
          <p:nvPr/>
        </p:nvSpPr>
        <p:spPr>
          <a:xfrm>
            <a:off x="228600" y="1360187"/>
            <a:ext cx="34982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altLang="en-GB" sz="2400">
                <a:solidFill>
                  <a:schemeClr val="bg1"/>
                </a:solidFill>
              </a:rPr>
              <a:t>Primary KPI’s</a:t>
            </a:r>
            <a:endParaRPr lang="en-US" altLang="en-GB" sz="2400">
              <a:solidFill>
                <a:schemeClr val="bg1"/>
              </a:solidFill>
            </a:endParaRPr>
          </a:p>
        </p:txBody>
      </p:sp>
      <p:pic>
        <p:nvPicPr>
          <p:cNvPr id="20" name="图片 19" descr="一辆银色的车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  <a14:imgEffect>
                      <a14:saturation sat="4000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69" b="30689"/>
          <a:stretch>
            <a:fillRect/>
          </a:stretch>
        </p:blipFill>
        <p:spPr>
          <a:xfrm>
            <a:off x="5835415" y="3668750"/>
            <a:ext cx="2877074" cy="1330597"/>
          </a:xfrm>
          <a:custGeom>
            <a:avLst/>
            <a:gdLst>
              <a:gd name="connsiteX0" fmla="*/ 0 w 7031118"/>
              <a:gd name="connsiteY0" fmla="*/ 0 h 4102276"/>
              <a:gd name="connsiteX1" fmla="*/ 7031118 w 7031118"/>
              <a:gd name="connsiteY1" fmla="*/ 0 h 4102276"/>
              <a:gd name="connsiteX2" fmla="*/ 7031118 w 7031118"/>
              <a:gd name="connsiteY2" fmla="*/ 4102276 h 4102276"/>
              <a:gd name="connsiteX3" fmla="*/ 0 w 7031118"/>
              <a:gd name="connsiteY3" fmla="*/ 4102276 h 410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118" h="4102276">
                <a:moveTo>
                  <a:pt x="0" y="0"/>
                </a:moveTo>
                <a:lnTo>
                  <a:pt x="7031118" y="0"/>
                </a:lnTo>
                <a:lnTo>
                  <a:pt x="7031118" y="4102276"/>
                </a:lnTo>
                <a:lnTo>
                  <a:pt x="0" y="4102276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  <p:sp>
        <p:nvSpPr>
          <p:cNvPr id="3" name="文本框 14"/>
          <p:cNvSpPr txBox="1"/>
          <p:nvPr/>
        </p:nvSpPr>
        <p:spPr>
          <a:xfrm>
            <a:off x="5626022" y="233319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sz="1200" b="0">
                <a:solidFill>
                  <a:schemeClr val="bg1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/>
              <a:t>Serious injury casualties</a:t>
            </a:r>
            <a:endParaRPr lang="en-US" altLang="en-GB"/>
          </a:p>
        </p:txBody>
      </p:sp>
      <p:sp>
        <p:nvSpPr>
          <p:cNvPr id="4" name="文本框 14"/>
          <p:cNvSpPr txBox="1"/>
          <p:nvPr/>
        </p:nvSpPr>
        <p:spPr>
          <a:xfrm>
            <a:off x="5626022" y="282722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sz="1200" b="0">
                <a:solidFill>
                  <a:schemeClr val="bg1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/>
              <a:t>Slight injury casualties</a:t>
            </a:r>
            <a:endParaRPr lang="en-US" altLang="en-GB"/>
          </a:p>
        </p:txBody>
      </p:sp>
      <p:sp>
        <p:nvSpPr>
          <p:cNvPr id="11" name="文本框 14"/>
          <p:cNvSpPr txBox="1"/>
          <p:nvPr/>
        </p:nvSpPr>
        <p:spPr>
          <a:xfrm>
            <a:off x="5626022" y="3235525"/>
            <a:ext cx="2238867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sz="1200" b="0">
                <a:solidFill>
                  <a:schemeClr val="bg1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/>
              <a:t>Car-related accident casualties</a:t>
            </a:r>
            <a:endParaRPr lang="en-US" altLang="en-GB"/>
          </a:p>
        </p:txBody>
      </p:sp>
      <p:sp>
        <p:nvSpPr>
          <p:cNvPr id="16" name="文本框 14"/>
          <p:cNvSpPr txBox="1"/>
          <p:nvPr/>
        </p:nvSpPr>
        <p:spPr>
          <a:xfrm>
            <a:off x="5626022" y="1912185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dist">
              <a:defRPr sz="1200" b="0">
                <a:solidFill>
                  <a:schemeClr val="bg1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/>
              <a:t>Fatal accident casualties</a:t>
            </a:r>
            <a:endParaRPr lang="en-US" alt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/>
          <p:nvPr/>
        </p:nvSpPr>
        <p:spPr>
          <a:xfrm>
            <a:off x="1" y="0"/>
            <a:ext cx="1465085" cy="1214260"/>
          </a:xfrm>
          <a:custGeom>
            <a:avLst/>
            <a:gdLst>
              <a:gd name="connsiteX0" fmla="*/ 834714 w 1465085"/>
              <a:gd name="connsiteY0" fmla="*/ 0 h 1214260"/>
              <a:gd name="connsiteX1" fmla="*/ 1465085 w 1465085"/>
              <a:gd name="connsiteY1" fmla="*/ 0 h 1214260"/>
              <a:gd name="connsiteX2" fmla="*/ 250825 w 1465085"/>
              <a:gd name="connsiteY2" fmla="*/ 1214260 h 1214260"/>
              <a:gd name="connsiteX3" fmla="*/ 6109 w 1465085"/>
              <a:gd name="connsiteY3" fmla="*/ 1189591 h 1214260"/>
              <a:gd name="connsiteX4" fmla="*/ 0 w 1465085"/>
              <a:gd name="connsiteY4" fmla="*/ 1188020 h 1214260"/>
              <a:gd name="connsiteX5" fmla="*/ 0 w 1465085"/>
              <a:gd name="connsiteY5" fmla="*/ 525222 h 1214260"/>
              <a:gd name="connsiteX6" fmla="*/ 23549 w 1465085"/>
              <a:gd name="connsiteY6" fmla="*/ 538004 h 1214260"/>
              <a:gd name="connsiteX7" fmla="*/ 250825 w 1465085"/>
              <a:gd name="connsiteY7" fmla="*/ 583889 h 1214260"/>
              <a:gd name="connsiteX8" fmla="*/ 834714 w 1465085"/>
              <a:gd name="connsiteY8" fmla="*/ 0 h 1214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5085" h="1214260">
                <a:moveTo>
                  <a:pt x="834714" y="0"/>
                </a:moveTo>
                <a:lnTo>
                  <a:pt x="1465085" y="0"/>
                </a:lnTo>
                <a:cubicBezTo>
                  <a:pt x="1465085" y="670617"/>
                  <a:pt x="921442" y="1214260"/>
                  <a:pt x="250825" y="1214260"/>
                </a:cubicBezTo>
                <a:cubicBezTo>
                  <a:pt x="166998" y="1214260"/>
                  <a:pt x="85155" y="1205766"/>
                  <a:pt x="6109" y="1189591"/>
                </a:cubicBezTo>
                <a:lnTo>
                  <a:pt x="0" y="1188020"/>
                </a:lnTo>
                <a:lnTo>
                  <a:pt x="0" y="525222"/>
                </a:lnTo>
                <a:lnTo>
                  <a:pt x="23549" y="538004"/>
                </a:lnTo>
                <a:cubicBezTo>
                  <a:pt x="93405" y="567551"/>
                  <a:pt x="170207" y="583889"/>
                  <a:pt x="250825" y="583889"/>
                </a:cubicBezTo>
                <a:cubicBezTo>
                  <a:pt x="573298" y="583889"/>
                  <a:pt x="834714" y="322473"/>
                  <a:pt x="83471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272" y="277167"/>
            <a:ext cx="4094171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2400" b="1">
                <a:solidFill>
                  <a:schemeClr val="bg1"/>
                </a:solidFill>
                <a:latin typeface="+mj-lt"/>
              </a:rPr>
              <a:t>Severity Analysis</a:t>
            </a:r>
            <a:endParaRPr lang="en-US" altLang="en-GB" sz="2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8600" y="1331216"/>
            <a:ext cx="3401122" cy="3401122"/>
          </a:xfrm>
          <a:prstGeom prst="ellipse">
            <a:avLst/>
          </a:prstGeom>
          <a:gradFill>
            <a:gsLst>
              <a:gs pos="79000">
                <a:srgbClr val="DB2929">
                  <a:alpha val="0"/>
                </a:srgbClr>
              </a:gs>
              <a:gs pos="0">
                <a:srgbClr val="FF4F4F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一辆银色的车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  <a14:imgEffect>
                      <a14:saturation sat="4000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69" b="30689"/>
          <a:stretch>
            <a:fillRect/>
          </a:stretch>
        </p:blipFill>
        <p:spPr>
          <a:xfrm flipH="1">
            <a:off x="382469" y="1951109"/>
            <a:ext cx="4066868" cy="1880856"/>
          </a:xfrm>
          <a:custGeom>
            <a:avLst/>
            <a:gdLst>
              <a:gd name="connsiteX0" fmla="*/ 0 w 7031118"/>
              <a:gd name="connsiteY0" fmla="*/ 0 h 4102276"/>
              <a:gd name="connsiteX1" fmla="*/ 7031118 w 7031118"/>
              <a:gd name="connsiteY1" fmla="*/ 0 h 4102276"/>
              <a:gd name="connsiteX2" fmla="*/ 7031118 w 7031118"/>
              <a:gd name="connsiteY2" fmla="*/ 4102276 h 4102276"/>
              <a:gd name="connsiteX3" fmla="*/ 0 w 7031118"/>
              <a:gd name="connsiteY3" fmla="*/ 4102276 h 410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1118" h="4102276">
                <a:moveTo>
                  <a:pt x="0" y="0"/>
                </a:moveTo>
                <a:lnTo>
                  <a:pt x="7031118" y="0"/>
                </a:lnTo>
                <a:lnTo>
                  <a:pt x="7031118" y="4102276"/>
                </a:lnTo>
                <a:lnTo>
                  <a:pt x="0" y="4102276"/>
                </a:lnTo>
                <a:close/>
              </a:path>
            </a:pathLst>
          </a:custGeom>
        </p:spPr>
      </p:pic>
      <p:sp>
        <p:nvSpPr>
          <p:cNvPr id="5" name="椭圆 4"/>
          <p:cNvSpPr/>
          <p:nvPr/>
        </p:nvSpPr>
        <p:spPr>
          <a:xfrm>
            <a:off x="908747" y="956992"/>
            <a:ext cx="4020092" cy="4020092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925229" y="1182030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4538469" y="909499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FF1414"/>
                </a:solidFill>
                <a:latin typeface="+mj-lt"/>
              </a:rPr>
              <a:t>01</a:t>
            </a:r>
            <a:endParaRPr lang="en-US" altLang="zh-CN" sz="16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4538468" y="1189250"/>
            <a:ext cx="4361239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Fatal vs Serious vs Slight injuries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4783873" y="2568770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173054" y="2412468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FF1414"/>
                </a:solidFill>
                <a:latin typeface="+mj-lt"/>
              </a:rPr>
              <a:t>02</a:t>
            </a:r>
            <a:endParaRPr lang="en-US" altLang="zh-CN" sz="16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5173054" y="2692219"/>
            <a:ext cx="3859436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Donut charts showing percentage share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4471639" y="4059251"/>
            <a:ext cx="211873" cy="211873"/>
          </a:xfrm>
          <a:prstGeom prst="ellipse">
            <a:avLst/>
          </a:prstGeom>
          <a:solidFill>
            <a:schemeClr val="accent1"/>
          </a:solidFill>
          <a:ln w="127000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4860820" y="3902949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>
                <a:solidFill>
                  <a:srgbClr val="FF1414"/>
                </a:solidFill>
                <a:latin typeface="+mj-lt"/>
              </a:rPr>
              <a:t>03</a:t>
            </a:r>
            <a:endParaRPr lang="en-US" altLang="zh-CN" sz="1600" b="1">
              <a:solidFill>
                <a:srgbClr val="FF1414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4860820" y="4182700"/>
            <a:ext cx="3859436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400" b="0">
                <a:solidFill>
                  <a:schemeClr val="bg1"/>
                </a:solidFill>
              </a:rPr>
              <a:t>Helps prioritize safety focus areas</a:t>
            </a:r>
            <a:endParaRPr lang="en-US" altLang="en-GB" sz="1400" b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2"/>
          <p:cNvSpPr txBox="1"/>
          <p:nvPr/>
        </p:nvSpPr>
        <p:spPr>
          <a:xfrm>
            <a:off x="133272" y="659330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rgbClr val="FF1414"/>
                </a:solidFill>
              </a:rPr>
              <a:t>Advance Excel</a:t>
            </a:r>
            <a:endParaRPr lang="zh-CN" altLang="en-US" sz="1200" b="0">
              <a:solidFill>
                <a:srgbClr val="FF1414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0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00.xml><?xml version="1.0" encoding="utf-8"?>
<p:tagLst xmlns:p="http://schemas.openxmlformats.org/presentationml/2006/main">
  <p:tag name="KSO_WM_DIAGRAM_VIRTUALLY_FRAME" val="{&quot;height&quot;:183.36283464566932,&quot;left&quot;:17.99999999999999,&quot;top&quot;:75.61299212598425,&quot;width&quot;:684}"/>
</p:tagLst>
</file>

<file path=ppt/tags/tag101.xml><?xml version="1.0" encoding="utf-8"?>
<p:tagLst xmlns:p="http://schemas.openxmlformats.org/presentationml/2006/main">
  <p:tag name="KSO_WM_DIAGRAM_VIRTUALLY_FRAME" val="{&quot;height&quot;:183.36283464566932,&quot;left&quot;:17.99999999999999,&quot;top&quot;:75.61299212598425,&quot;width&quot;:684}"/>
</p:tagLst>
</file>

<file path=ppt/tags/tag102.xml><?xml version="1.0" encoding="utf-8"?>
<p:tagLst xmlns:p="http://schemas.openxmlformats.org/presentationml/2006/main">
  <p:tag name="KSO_WM_DIAGRAM_VIRTUALLY_FRAME" val="{&quot;height&quot;:183.36283464566932,&quot;left&quot;:17.99999999999999,&quot;top&quot;:75.61299212598425,&quot;width&quot;:684}"/>
</p:tagLst>
</file>

<file path=ppt/tags/tag103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4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KSO_WPP_MARK_KEY" val="11a14f3c-0294-4d88-b124-3d82566314c0"/>
  <p:tag name="COMMONDATA" val="eyJoZGlkIjoiMGU2ZjNlMTA1ZDAzOTM1NTk4ZDgzNjMxOTgwNTE2YWQifQ=="/>
</p:tagLst>
</file>

<file path=ppt/tags/tag11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2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3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4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5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6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17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18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19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20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1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2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3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4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5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6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7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8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29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30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1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2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3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4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5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6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7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8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39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40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1.xml><?xml version="1.0" encoding="utf-8"?>
<p:tagLst xmlns:p="http://schemas.openxmlformats.org/presentationml/2006/main">
  <p:tag name="KSO_WM_DIAGRAM_VIRTUALLY_FRAME" val="{&quot;height&quot;:166.61543307086612,&quot;left&quot;:7.874015748031496e-05,&quot;top&quot;:0,&quot;width&quot;:595.6003937007874}"/>
</p:tagLst>
</file>

<file path=ppt/tags/tag42.xml><?xml version="1.0" encoding="utf-8"?>
<p:tagLst xmlns:p="http://schemas.openxmlformats.org/presentationml/2006/main">
  <p:tag name="KSO_WM_DIAGRAM_VIRTUALLY_FRAME" val="{&quot;height&quot;:166.61543307086612,&quot;left&quot;:7.874015748031496e-05,&quot;top&quot;:0,&quot;width&quot;:595.6003937007874}"/>
</p:tagLst>
</file>

<file path=ppt/tags/tag43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4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5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6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7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8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49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5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50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51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52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53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54.xml><?xml version="1.0" encoding="utf-8"?>
<p:tagLst xmlns:p="http://schemas.openxmlformats.org/presentationml/2006/main">
  <p:tag name="KSO_WM_DIAGRAM_VIRTUALLY_FRAME" val="{&quot;height&quot;:318.1609448818898,&quot;left&quot;:11.32708661417323,&quot;top&quot;:86.83905511811022,&quot;width&quot;:697.9632283464568}"/>
</p:tagLst>
</file>

<file path=ppt/tags/tag55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56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57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58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59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6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60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61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62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63.xml><?xml version="1.0" encoding="utf-8"?>
<p:tagLst xmlns:p="http://schemas.openxmlformats.org/presentationml/2006/main">
  <p:tag name="KSO_WM_DIAGRAM_VIRTUALLY_FRAME" val="{&quot;height&quot;:192.94220472440946,&quot;left&quot;:431.03425196850395,&quot;top&quot;:118.9123622047244,&quot;width&quot;:277.1656692913386}"/>
</p:tagLst>
</file>

<file path=ppt/tags/tag64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65.xml><?xml version="1.0" encoding="utf-8"?>
<p:tagLst xmlns:p="http://schemas.openxmlformats.org/presentationml/2006/main">
  <p:tag name="KSO_WM_DIAGRAM_VIRTUALLY_FRAME" val="{&quot;height&quot;:301.0109448818898,&quot;left&quot;:352.0975590551181,&quot;top&quot;:71.61409448818897,&quot;width&quot;:359.12212598425197}"/>
</p:tagLst>
</file>

<file path=ppt/tags/tag66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67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68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69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7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70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71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72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73.xml><?xml version="1.0" encoding="utf-8"?>
<p:tagLst xmlns:p="http://schemas.openxmlformats.org/presentationml/2006/main">
  <p:tag name="KSO_WM_DIAGRAM_VIRTUALLY_FRAME" val="{&quot;height&quot;:301.0109448818898,&quot;left&quot;:269.49755905511813,&quot;top&quot;:71.61409448818897,&quot;width&quot;:441.72212598425193}"/>
</p:tagLst>
</file>

<file path=ppt/tags/tag74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75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76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77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78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79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0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1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2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3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4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5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6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7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8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89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9.xml><?xml version="1.0" encoding="utf-8"?>
<p:tagLst xmlns:p="http://schemas.openxmlformats.org/presentationml/2006/main">
  <p:tag name="KSO_WM_DIAGRAM_VIRTUALLY_FRAME" val="{&quot;height&quot;:361.44385826771656,&quot;left&quot;:243.35,&quot;top&quot;:0,&quot;width&quot;:531.5}"/>
</p:tagLst>
</file>

<file path=ppt/tags/tag90.xml><?xml version="1.0" encoding="utf-8"?>
<p:tagLst xmlns:p="http://schemas.openxmlformats.org/presentationml/2006/main">
  <p:tag name="KSO_WM_DIAGRAM_VIRTUALLY_FRAME" val="{&quot;height&quot;:308.3455905511811,&quot;left&quot;:46.30204724409449,&quot;top&quot;:21.81385826771652,&quot;width&quot;:643.9072440944881}"/>
</p:tagLst>
</file>

<file path=ppt/tags/tag91.xml><?xml version="1.0" encoding="utf-8"?>
<p:tagLst xmlns:p="http://schemas.openxmlformats.org/presentationml/2006/main">
  <p:tag name="KSO_WM_DIAGRAM_VIRTUALLY_FRAME" val="{&quot;height&quot;:308.3455905511811,&quot;left&quot;:46.30204724409449,&quot;top&quot;:21.81385826771652,&quot;width&quot;:643.9072440944881}"/>
</p:tagLst>
</file>

<file path=ppt/tags/tag92.xml><?xml version="1.0" encoding="utf-8"?>
<p:tagLst xmlns:p="http://schemas.openxmlformats.org/presentationml/2006/main">
  <p:tag name="KSO_WM_DIAGRAM_VIRTUALLY_FRAME" val="{&quot;height&quot;:308.3455905511811,&quot;left&quot;:46.30204724409449,&quot;top&quot;:21.81385826771652,&quot;width&quot;:643.9072440944881}"/>
</p:tagLst>
</file>

<file path=ppt/tags/tag93.xml><?xml version="1.0" encoding="utf-8"?>
<p:tagLst xmlns:p="http://schemas.openxmlformats.org/presentationml/2006/main">
  <p:tag name="KSO_WM_DIAGRAM_VIRTUALLY_FRAME" val="{&quot;height&quot;:308.3455905511811,&quot;left&quot;:46.30204724409449,&quot;top&quot;:21.81385826771652,&quot;width&quot;:643.9072440944881}"/>
</p:tagLst>
</file>

<file path=ppt/tags/tag94.xml><?xml version="1.0" encoding="utf-8"?>
<p:tagLst xmlns:p="http://schemas.openxmlformats.org/presentationml/2006/main">
  <p:tag name="KSO_WM_DIAGRAM_VIRTUALLY_FRAME" val="{&quot;height&quot;:308.3455905511811,&quot;left&quot;:46.30204724409449,&quot;top&quot;:21.81385826771652,&quot;width&quot;:643.9072440944881}"/>
</p:tagLst>
</file>

<file path=ppt/tags/tag95.xml><?xml version="1.0" encoding="utf-8"?>
<p:tagLst xmlns:p="http://schemas.openxmlformats.org/presentationml/2006/main">
  <p:tag name="KSO_WM_DIAGRAM_VIRTUALLY_FRAME" val="{&quot;height&quot;:308.3455905511811,&quot;left&quot;:46.30204724409449,&quot;top&quot;:21.81385826771652,&quot;width&quot;:643.9072440944881}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DIAGRAM_VIRTUALLY_FRAME" val="{&quot;height&quot;:183.36283464566932,&quot;left&quot;:17.99999999999999,&quot;top&quot;:75.61299212598425,&quot;width&quot;:684}"/>
</p:tagLst>
</file>

<file path=ppt/tags/tag98.xml><?xml version="1.0" encoding="utf-8"?>
<p:tagLst xmlns:p="http://schemas.openxmlformats.org/presentationml/2006/main">
  <p:tag name="KSO_WM_DIAGRAM_VIRTUALLY_FRAME" val="{&quot;height&quot;:183.36283464566932,&quot;left&quot;:17.99999999999999,&quot;top&quot;:75.61299212598425,&quot;width&quot;:684}"/>
</p:tagLst>
</file>

<file path=ppt/tags/tag99.xml><?xml version="1.0" encoding="utf-8"?>
<p:tagLst xmlns:p="http://schemas.openxmlformats.org/presentationml/2006/main">
  <p:tag name="KSO_WM_DIAGRAM_VIRTUALLY_FRAME" val="{&quot;height&quot;:183.36283464566932,&quot;left&quot;:17.99999999999999,&quot;top&quot;:75.61299212598425,&quot;width&quot;:684}"/>
</p:tagLst>
</file>

<file path=ppt/theme/theme1.xml><?xml version="1.0" encoding="utf-8"?>
<a:theme xmlns:a="http://schemas.openxmlformats.org/drawingml/2006/main" name="Office 主题​​">
  <a:themeElements>
    <a:clrScheme name="自定义 13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B2929"/>
      </a:accent1>
      <a:accent2>
        <a:srgbClr val="30303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采购字体">
      <a:majorFont>
        <a:latin typeface="Montserrat ExtraBold"/>
        <a:ea typeface="Gilroy"/>
        <a:cs typeface=""/>
      </a:majorFont>
      <a:minorFont>
        <a:latin typeface="Gilroy"/>
        <a:ea typeface="Gilroy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 Education Template</Template>
  <TotalTime>0</TotalTime>
  <Words>3400</Words>
  <Application>WPS Presentation</Application>
  <PresentationFormat>全屏显示(16:9)</PresentationFormat>
  <Paragraphs>329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SimSun</vt:lpstr>
      <vt:lpstr>Wingdings</vt:lpstr>
      <vt:lpstr>等线</vt:lpstr>
      <vt:lpstr>思源黑体 CN Normal</vt:lpstr>
      <vt:lpstr>Gilroy</vt:lpstr>
      <vt:lpstr>Montserrat ExtraBold</vt:lpstr>
      <vt:lpstr>Microsoft YaHei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M12663</dc:creator>
  <cp:lastModifiedBy>Rajeev Tiwari</cp:lastModifiedBy>
  <cp:revision>18</cp:revision>
  <dcterms:created xsi:type="dcterms:W3CDTF">2023-04-08T02:32:00Z</dcterms:created>
  <dcterms:modified xsi:type="dcterms:W3CDTF">2025-12-27T18:47:52Z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98737E64C73F4A45A177D800FEA15B2C_13</vt:lpwstr>
  </property>
  <property fmtid="{D5CDD505-2E9C-101B-9397-08002B2CF9AE}" pid="3" name="KSOProductBuildVer">
    <vt:lpwstr>2057-12.2.0.23196</vt:lpwstr>
  </property>
</Properties>
</file>